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embeddedFontLst>
    <p:embeddedFont>
      <p:font typeface="Roboto"/>
      <p:regular r:id="rId51"/>
      <p:bold r:id="rId52"/>
      <p:italic r:id="rId53"/>
      <p:boldItalic r:id="rId54"/>
    </p:embeddedFont>
    <p:embeddedFont>
      <p:font typeface="PT Sans Narrow"/>
      <p:regular r:id="rId55"/>
      <p:bold r:id="rId56"/>
    </p:embeddedFont>
    <p:embeddedFont>
      <p:font typeface="Open Sans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6734867-E6B9-45D0-93E6-E079730750FF}">
  <a:tblStyle styleId="{56734867-E6B9-45D0-93E6-E079730750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OpenSans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regular.fntdata"/><Relationship Id="rId50" Type="http://schemas.openxmlformats.org/officeDocument/2006/relationships/slide" Target="slides/slide45.xml"/><Relationship Id="rId53" Type="http://schemas.openxmlformats.org/officeDocument/2006/relationships/font" Target="fonts/Roboto-italic.fntdata"/><Relationship Id="rId52" Type="http://schemas.openxmlformats.org/officeDocument/2006/relationships/font" Target="fonts/Roboto-bold.fntdata"/><Relationship Id="rId11" Type="http://schemas.openxmlformats.org/officeDocument/2006/relationships/slide" Target="slides/slide6.xml"/><Relationship Id="rId55" Type="http://schemas.openxmlformats.org/officeDocument/2006/relationships/font" Target="fonts/PTSansNarrow-regular.fntdata"/><Relationship Id="rId10" Type="http://schemas.openxmlformats.org/officeDocument/2006/relationships/slide" Target="slides/slide5.xml"/><Relationship Id="rId54" Type="http://schemas.openxmlformats.org/officeDocument/2006/relationships/font" Target="fonts/Roboto-boldItalic.fntdata"/><Relationship Id="rId13" Type="http://schemas.openxmlformats.org/officeDocument/2006/relationships/slide" Target="slides/slide8.xml"/><Relationship Id="rId57" Type="http://schemas.openxmlformats.org/officeDocument/2006/relationships/font" Target="fonts/OpenSans-regular.fntdata"/><Relationship Id="rId12" Type="http://schemas.openxmlformats.org/officeDocument/2006/relationships/slide" Target="slides/slide7.xml"/><Relationship Id="rId56" Type="http://schemas.openxmlformats.org/officeDocument/2006/relationships/font" Target="fonts/PTSansNarrow-bold.fntdata"/><Relationship Id="rId15" Type="http://schemas.openxmlformats.org/officeDocument/2006/relationships/slide" Target="slides/slide10.xml"/><Relationship Id="rId59" Type="http://schemas.openxmlformats.org/officeDocument/2006/relationships/font" Target="fonts/OpenSans-italic.fntdata"/><Relationship Id="rId14" Type="http://schemas.openxmlformats.org/officeDocument/2006/relationships/slide" Target="slides/slide9.xml"/><Relationship Id="rId58" Type="http://schemas.openxmlformats.org/officeDocument/2006/relationships/font" Target="fonts/OpenSans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160f95728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b160f9572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150"/>
              <a:buChar char="●"/>
            </a:pPr>
            <a:r>
              <a:t/>
            </a:r>
            <a:endParaRPr sz="115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160f95728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b160f9572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150"/>
              <a:buChar char="●"/>
            </a:pPr>
            <a:r>
              <a:t/>
            </a:r>
            <a:endParaRPr sz="115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b160f95728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b160f95728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150"/>
              <a:buChar char="●"/>
            </a:pPr>
            <a:r>
              <a:t/>
            </a:r>
            <a:endParaRPr sz="115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b160f95728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b160f95728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150"/>
              <a:buChar char="●"/>
            </a:pPr>
            <a:r>
              <a:t/>
            </a:r>
            <a:endParaRPr sz="115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b160f95728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b160f95728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150"/>
              <a:buChar char="●"/>
            </a:pPr>
            <a:r>
              <a:t/>
            </a:r>
            <a:endParaRPr sz="115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b160f95728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b160f95728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150"/>
              <a:buChar char="●"/>
            </a:pPr>
            <a:r>
              <a:t/>
            </a:r>
            <a:endParaRPr sz="115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b160f95728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b160f95728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150"/>
              <a:buChar char="●"/>
            </a:pPr>
            <a:r>
              <a:t/>
            </a:r>
            <a:endParaRPr sz="115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b160f95728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b160f95728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150"/>
              <a:buChar char="●"/>
            </a:pPr>
            <a:r>
              <a:t/>
            </a:r>
            <a:endParaRPr sz="115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b160f95728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b160f95728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150"/>
              <a:buChar char="●"/>
            </a:pPr>
            <a:r>
              <a:t/>
            </a:r>
            <a:endParaRPr sz="115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b160f95728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b160f95728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150"/>
              <a:buChar char="●"/>
            </a:pPr>
            <a:r>
              <a:t/>
            </a:r>
            <a:endParaRPr sz="115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b160f9572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b160f9572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150"/>
              <a:buChar char="●"/>
            </a:pPr>
            <a:r>
              <a:t/>
            </a:r>
            <a:endParaRPr sz="115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b160f9572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b160f9572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7c7a2e30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7c7a2e30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150"/>
              <a:buChar char="●"/>
            </a:pPr>
            <a:r>
              <a:t/>
            </a:r>
            <a:endParaRPr sz="115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7d15096c4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7d15096c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cb7f837a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7cb7f837a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150"/>
              <a:buChar char="●"/>
            </a:pPr>
            <a:r>
              <a:t/>
            </a:r>
            <a:endParaRPr sz="115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d15096c43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7d15096c43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7d15096c43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7d15096c43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7cb7f837a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7cb7f837a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150"/>
              <a:buChar char="●"/>
            </a:pPr>
            <a:r>
              <a:t/>
            </a:r>
            <a:endParaRPr sz="115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cb7f837a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7cb7f837a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150"/>
              <a:buChar char="●"/>
            </a:pPr>
            <a:r>
              <a:t/>
            </a:r>
            <a:endParaRPr sz="115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7cb7f837a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7cb7f837a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150"/>
              <a:buChar char="●"/>
            </a:pPr>
            <a:r>
              <a:t/>
            </a:r>
            <a:endParaRPr sz="115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7cb7f837a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7cb7f837a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150"/>
              <a:buChar char="●"/>
            </a:pPr>
            <a:r>
              <a:t/>
            </a:r>
            <a:endParaRPr sz="115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b160f95728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b160f95728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150"/>
              <a:buChar char="●"/>
            </a:pPr>
            <a:r>
              <a:t/>
            </a:r>
            <a:endParaRPr sz="115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7cb7f837a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7cb7f837a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150"/>
              <a:buChar char="●"/>
            </a:pPr>
            <a:r>
              <a:t/>
            </a:r>
            <a:endParaRPr sz="115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7d15096c43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7d15096c43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150"/>
              <a:buChar char="●"/>
            </a:pPr>
            <a:r>
              <a:t/>
            </a:r>
            <a:endParaRPr sz="115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7d22eba9e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7d22eba9e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b160f95728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b160f95728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7cb7f837a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7cb7f837a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150"/>
              <a:buChar char="●"/>
            </a:pPr>
            <a:r>
              <a:t/>
            </a:r>
            <a:endParaRPr sz="115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7cb7f837a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7cb7f837a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150"/>
              <a:buChar char="●"/>
            </a:pPr>
            <a:r>
              <a:t/>
            </a:r>
            <a:endParaRPr sz="115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7cb7f837a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7cb7f837a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150"/>
              <a:buChar char="●"/>
            </a:pPr>
            <a:r>
              <a:t/>
            </a:r>
            <a:endParaRPr sz="115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7cb7f837a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7cb7f837a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150"/>
              <a:buChar char="●"/>
            </a:pPr>
            <a:r>
              <a:t/>
            </a:r>
            <a:endParaRPr sz="115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7cb7f837ad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7cb7f837a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150"/>
              <a:buChar char="●"/>
            </a:pPr>
            <a:r>
              <a:t/>
            </a:r>
            <a:endParaRPr sz="115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7cb7f837ad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7cb7f837a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150"/>
              <a:buChar char="●"/>
            </a:pPr>
            <a:r>
              <a:t/>
            </a:r>
            <a:endParaRPr sz="115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b160f95728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b160f95728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150"/>
              <a:buChar char="●"/>
            </a:pPr>
            <a:r>
              <a:t/>
            </a:r>
            <a:endParaRPr sz="115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7cb7f837ad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7cb7f837ad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150"/>
              <a:buChar char="●"/>
            </a:pPr>
            <a:r>
              <a:t/>
            </a:r>
            <a:endParaRPr sz="115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7cb7f837ad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7cb7f837a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150"/>
              <a:buChar char="●"/>
            </a:pPr>
            <a:r>
              <a:rPr lang="en" sz="1150">
                <a:solidFill>
                  <a:srgbClr val="242729"/>
                </a:solidFill>
                <a:highlight>
                  <a:srgbClr val="FFFFFF"/>
                </a:highlight>
              </a:rPr>
              <a:t>Similarities are computed from distances using a different kernel; it is not Gaussian, but it also decays exponentially and it also has adaptive width, as in t-SNE.</a:t>
            </a:r>
            <a:endParaRPr sz="1150">
              <a:solidFill>
                <a:srgbClr val="242729"/>
              </a:solidFill>
              <a:highlight>
                <a:srgbClr val="FFFFFF"/>
              </a:highlight>
            </a:endParaRPr>
          </a:p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729"/>
              </a:buClr>
              <a:buSzPts val="1150"/>
              <a:buChar char="●"/>
            </a:pPr>
            <a:r>
              <a:rPr lang="en" sz="1150">
                <a:solidFill>
                  <a:srgbClr val="242729"/>
                </a:solidFill>
                <a:highlight>
                  <a:srgbClr val="FFFFFF"/>
                </a:highlight>
              </a:rPr>
              <a:t>Similarities are not normalized to sum to 1, but still end up being normalized to sum a constant value.</a:t>
            </a:r>
            <a:endParaRPr sz="1150">
              <a:solidFill>
                <a:srgbClr val="2427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2427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7d15096c43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7d15096c43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7d15096c43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7d15096c43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150"/>
              <a:buChar char="●"/>
            </a:pPr>
            <a:r>
              <a:t/>
            </a:r>
            <a:endParaRPr sz="115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7d1ea8a57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7d1ea8a57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150"/>
              <a:buChar char="●"/>
            </a:pPr>
            <a:r>
              <a:t/>
            </a:r>
            <a:endParaRPr sz="115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b160f95728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b160f95728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b160f9572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b160f9572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150"/>
              <a:buChar char="●"/>
            </a:pPr>
            <a:r>
              <a:t/>
            </a:r>
            <a:endParaRPr sz="115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b160f9572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b160f9572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150"/>
              <a:buChar char="●"/>
            </a:pPr>
            <a:r>
              <a:t/>
            </a:r>
            <a:endParaRPr sz="115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b160f9572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b160f9572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150"/>
              <a:buChar char="●"/>
            </a:pPr>
            <a:r>
              <a:t/>
            </a:r>
            <a:endParaRPr sz="115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160f9572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160f9572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150"/>
              <a:buChar char="●"/>
            </a:pPr>
            <a:r>
              <a:t/>
            </a:r>
            <a:endParaRPr sz="115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160f9572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b160f9572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150"/>
              <a:buChar char="●"/>
            </a:pPr>
            <a:r>
              <a:t/>
            </a:r>
            <a:endParaRPr sz="115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hyperlink" Target="https://matplotlib.org/3.1.1/tutorials/colors/colormaps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hyperlink" Target="https://seaborn.pydata.org/generated/seaborn.heatmap.ht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Relationship Id="rId5" Type="http://schemas.openxmlformats.org/officeDocument/2006/relationships/hyperlink" Target="https://en.wikipedia.org/wiki/Specificity_(tests)" TargetMode="External"/><Relationship Id="rId6" Type="http://schemas.openxmlformats.org/officeDocument/2006/relationships/hyperlink" Target="https://en.wikipedia.org/wiki/Sensitivity_(test)" TargetMode="External"/><Relationship Id="rId7" Type="http://schemas.openxmlformats.org/officeDocument/2006/relationships/hyperlink" Target="https://en.wikipedia.org/wiki/Precision_and_recall#Recall" TargetMode="External"/><Relationship Id="rId8" Type="http://schemas.openxmlformats.org/officeDocument/2006/relationships/hyperlink" Target="https://en.wikipedia.org/wiki/Sensitivity_(test)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idx="1" type="subTitle"/>
          </p:nvPr>
        </p:nvSpPr>
        <p:spPr>
          <a:xfrm>
            <a:off x="2137225" y="2773857"/>
            <a:ext cx="4870500" cy="12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 </a:t>
            </a:r>
            <a:r>
              <a:rPr lang="en" sz="2200"/>
              <a:t>Ali Madani</a:t>
            </a:r>
            <a:r>
              <a:rPr lang="en" sz="2200"/>
              <a:t>  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Farnoosh Khodakarami</a:t>
            </a:r>
            <a:endParaRPr sz="2200"/>
          </a:p>
        </p:txBody>
      </p:sp>
      <p:sp>
        <p:nvSpPr>
          <p:cNvPr id="67" name="Google Shape;67;p13"/>
          <p:cNvSpPr txBox="1"/>
          <p:nvPr>
            <p:ph type="ctrTitle"/>
          </p:nvPr>
        </p:nvSpPr>
        <p:spPr>
          <a:xfrm>
            <a:off x="787225" y="1837950"/>
            <a:ext cx="7466700" cy="6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Increasing impact of machine learning 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through visualization</a:t>
            </a:r>
            <a:endParaRPr sz="3600"/>
          </a:p>
        </p:txBody>
      </p:sp>
      <p:sp>
        <p:nvSpPr>
          <p:cNvPr id="68" name="Google Shape;6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/>
          <p:nvPr>
            <p:ph type="title"/>
          </p:nvPr>
        </p:nvSpPr>
        <p:spPr>
          <a:xfrm>
            <a:off x="311700" y="-90175"/>
            <a:ext cx="85206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1800"/>
              </a:spcAft>
              <a:buNone/>
            </a:pPr>
            <a:r>
              <a:rPr b="0" lang="en" sz="2400">
                <a:solidFill>
                  <a:srgbClr val="3C78D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Exaggerate if it is not real data</a:t>
            </a:r>
            <a:endParaRPr b="0" sz="2400">
              <a:solidFill>
                <a:srgbClr val="3C78D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22"/>
          <p:cNvSpPr/>
          <p:nvPr/>
        </p:nvSpPr>
        <p:spPr>
          <a:xfrm rot="3598776">
            <a:off x="1250048" y="3117958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2"/>
          <p:cNvSpPr/>
          <p:nvPr/>
        </p:nvSpPr>
        <p:spPr>
          <a:xfrm rot="3598776">
            <a:off x="1214679" y="3392128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2"/>
          <p:cNvSpPr/>
          <p:nvPr/>
        </p:nvSpPr>
        <p:spPr>
          <a:xfrm rot="3598776">
            <a:off x="1422581" y="3260732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2"/>
          <p:cNvSpPr/>
          <p:nvPr/>
        </p:nvSpPr>
        <p:spPr>
          <a:xfrm rot="3598776">
            <a:off x="1374557" y="3486014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2"/>
          <p:cNvSpPr/>
          <p:nvPr/>
        </p:nvSpPr>
        <p:spPr>
          <a:xfrm rot="3598776">
            <a:off x="1021751" y="3582273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2"/>
          <p:cNvSpPr/>
          <p:nvPr/>
        </p:nvSpPr>
        <p:spPr>
          <a:xfrm rot="3598776">
            <a:off x="1064125" y="3200467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2"/>
          <p:cNvSpPr/>
          <p:nvPr/>
        </p:nvSpPr>
        <p:spPr>
          <a:xfrm rot="3598776">
            <a:off x="948676" y="3392124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2"/>
          <p:cNvSpPr/>
          <p:nvPr/>
        </p:nvSpPr>
        <p:spPr>
          <a:xfrm rot="3598776">
            <a:off x="1488838" y="2716933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2"/>
          <p:cNvSpPr/>
          <p:nvPr/>
        </p:nvSpPr>
        <p:spPr>
          <a:xfrm rot="3598776">
            <a:off x="1602856" y="3437705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2"/>
          <p:cNvSpPr/>
          <p:nvPr/>
        </p:nvSpPr>
        <p:spPr>
          <a:xfrm rot="3598776">
            <a:off x="1214684" y="3666305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2"/>
          <p:cNvSpPr/>
          <p:nvPr/>
        </p:nvSpPr>
        <p:spPr>
          <a:xfrm rot="3598776">
            <a:off x="1610629" y="3200460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2"/>
          <p:cNvSpPr/>
          <p:nvPr/>
        </p:nvSpPr>
        <p:spPr>
          <a:xfrm rot="3598776">
            <a:off x="1422582" y="3674912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2"/>
          <p:cNvSpPr/>
          <p:nvPr/>
        </p:nvSpPr>
        <p:spPr>
          <a:xfrm rot="3598776">
            <a:off x="1775382" y="3857862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2"/>
          <p:cNvSpPr txBox="1"/>
          <p:nvPr/>
        </p:nvSpPr>
        <p:spPr>
          <a:xfrm>
            <a:off x="1026500" y="1889125"/>
            <a:ext cx="11694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Outlier</a:t>
            </a:r>
            <a:endParaRPr sz="2200"/>
          </a:p>
        </p:txBody>
      </p:sp>
      <p:sp>
        <p:nvSpPr>
          <p:cNvPr id="178" name="Google Shape;178;p22"/>
          <p:cNvSpPr/>
          <p:nvPr/>
        </p:nvSpPr>
        <p:spPr>
          <a:xfrm rot="3598776">
            <a:off x="3793198" y="3147246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2"/>
          <p:cNvSpPr/>
          <p:nvPr/>
        </p:nvSpPr>
        <p:spPr>
          <a:xfrm rot="3598776">
            <a:off x="3757829" y="3421415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2"/>
          <p:cNvSpPr/>
          <p:nvPr/>
        </p:nvSpPr>
        <p:spPr>
          <a:xfrm rot="3598776">
            <a:off x="3965731" y="3290019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2"/>
          <p:cNvSpPr/>
          <p:nvPr/>
        </p:nvSpPr>
        <p:spPr>
          <a:xfrm rot="3598776">
            <a:off x="3917707" y="3515301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2"/>
          <p:cNvSpPr/>
          <p:nvPr/>
        </p:nvSpPr>
        <p:spPr>
          <a:xfrm rot="3598776">
            <a:off x="3564901" y="3611560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2"/>
          <p:cNvSpPr/>
          <p:nvPr/>
        </p:nvSpPr>
        <p:spPr>
          <a:xfrm rot="3598776">
            <a:off x="3607275" y="3229754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2"/>
          <p:cNvSpPr/>
          <p:nvPr/>
        </p:nvSpPr>
        <p:spPr>
          <a:xfrm rot="3598776">
            <a:off x="3491826" y="3421412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2"/>
          <p:cNvSpPr/>
          <p:nvPr/>
        </p:nvSpPr>
        <p:spPr>
          <a:xfrm rot="3598776">
            <a:off x="4286188" y="2470846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2"/>
          <p:cNvSpPr/>
          <p:nvPr/>
        </p:nvSpPr>
        <p:spPr>
          <a:xfrm rot="3598776">
            <a:off x="4146006" y="3466992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2"/>
          <p:cNvSpPr/>
          <p:nvPr/>
        </p:nvSpPr>
        <p:spPr>
          <a:xfrm rot="3598776">
            <a:off x="3757834" y="3695592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2"/>
          <p:cNvSpPr/>
          <p:nvPr/>
        </p:nvSpPr>
        <p:spPr>
          <a:xfrm rot="3598776">
            <a:off x="4153779" y="3229748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2"/>
          <p:cNvSpPr/>
          <p:nvPr/>
        </p:nvSpPr>
        <p:spPr>
          <a:xfrm rot="3598776">
            <a:off x="3965732" y="3704200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2"/>
          <p:cNvSpPr/>
          <p:nvPr/>
        </p:nvSpPr>
        <p:spPr>
          <a:xfrm rot="3598776">
            <a:off x="4593907" y="4289625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2"/>
          <p:cNvSpPr txBox="1"/>
          <p:nvPr/>
        </p:nvSpPr>
        <p:spPr>
          <a:xfrm>
            <a:off x="3569650" y="1918413"/>
            <a:ext cx="11694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Outlier</a:t>
            </a:r>
            <a:endParaRPr sz="2200"/>
          </a:p>
        </p:txBody>
      </p:sp>
      <p:sp>
        <p:nvSpPr>
          <p:cNvPr id="192" name="Google Shape;192;p22"/>
          <p:cNvSpPr txBox="1"/>
          <p:nvPr/>
        </p:nvSpPr>
        <p:spPr>
          <a:xfrm>
            <a:off x="2666400" y="826125"/>
            <a:ext cx="36708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Which one is better?</a:t>
            </a:r>
            <a:endParaRPr sz="2400"/>
          </a:p>
        </p:txBody>
      </p:sp>
      <p:sp>
        <p:nvSpPr>
          <p:cNvPr id="193" name="Google Shape;19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"/>
          <p:cNvSpPr txBox="1"/>
          <p:nvPr>
            <p:ph type="title"/>
          </p:nvPr>
        </p:nvSpPr>
        <p:spPr>
          <a:xfrm>
            <a:off x="311700" y="-90175"/>
            <a:ext cx="85206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1800"/>
              </a:spcAft>
              <a:buNone/>
            </a:pPr>
            <a:r>
              <a:rPr b="0" lang="en" sz="2400">
                <a:solidFill>
                  <a:srgbClr val="3C78D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Exaggerate if it is not real data</a:t>
            </a:r>
            <a:endParaRPr b="0" sz="2400">
              <a:solidFill>
                <a:srgbClr val="3C78D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23"/>
          <p:cNvSpPr/>
          <p:nvPr/>
        </p:nvSpPr>
        <p:spPr>
          <a:xfrm rot="3598776">
            <a:off x="1250048" y="3117958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3"/>
          <p:cNvSpPr/>
          <p:nvPr/>
        </p:nvSpPr>
        <p:spPr>
          <a:xfrm rot="3598776">
            <a:off x="1214679" y="3392128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3"/>
          <p:cNvSpPr/>
          <p:nvPr/>
        </p:nvSpPr>
        <p:spPr>
          <a:xfrm rot="3598776">
            <a:off x="1422581" y="3260732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3"/>
          <p:cNvSpPr/>
          <p:nvPr/>
        </p:nvSpPr>
        <p:spPr>
          <a:xfrm rot="3598776">
            <a:off x="1374557" y="3486014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3"/>
          <p:cNvSpPr/>
          <p:nvPr/>
        </p:nvSpPr>
        <p:spPr>
          <a:xfrm rot="3598776">
            <a:off x="1021751" y="3582273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3"/>
          <p:cNvSpPr/>
          <p:nvPr/>
        </p:nvSpPr>
        <p:spPr>
          <a:xfrm rot="3598776">
            <a:off x="1064125" y="3200467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/>
          <p:nvPr/>
        </p:nvSpPr>
        <p:spPr>
          <a:xfrm rot="3598776">
            <a:off x="948676" y="3392124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/>
          <p:nvPr/>
        </p:nvSpPr>
        <p:spPr>
          <a:xfrm rot="3598776">
            <a:off x="1488838" y="2716933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3"/>
          <p:cNvSpPr/>
          <p:nvPr/>
        </p:nvSpPr>
        <p:spPr>
          <a:xfrm rot="3598776">
            <a:off x="1602856" y="3437705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3"/>
          <p:cNvSpPr/>
          <p:nvPr/>
        </p:nvSpPr>
        <p:spPr>
          <a:xfrm rot="3598776">
            <a:off x="1214684" y="3666305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3"/>
          <p:cNvSpPr/>
          <p:nvPr/>
        </p:nvSpPr>
        <p:spPr>
          <a:xfrm rot="3598776">
            <a:off x="1610629" y="3200460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3"/>
          <p:cNvSpPr/>
          <p:nvPr/>
        </p:nvSpPr>
        <p:spPr>
          <a:xfrm rot="3598776">
            <a:off x="1422582" y="3674912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"/>
          <p:cNvSpPr/>
          <p:nvPr/>
        </p:nvSpPr>
        <p:spPr>
          <a:xfrm rot="3598776">
            <a:off x="1775382" y="3857862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3"/>
          <p:cNvSpPr txBox="1"/>
          <p:nvPr/>
        </p:nvSpPr>
        <p:spPr>
          <a:xfrm>
            <a:off x="1026500" y="1889125"/>
            <a:ext cx="11694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Outlier</a:t>
            </a:r>
            <a:endParaRPr sz="2200"/>
          </a:p>
        </p:txBody>
      </p:sp>
      <p:sp>
        <p:nvSpPr>
          <p:cNvPr id="213" name="Google Shape;213;p23"/>
          <p:cNvSpPr/>
          <p:nvPr/>
        </p:nvSpPr>
        <p:spPr>
          <a:xfrm rot="3598776">
            <a:off x="3793198" y="3147246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3"/>
          <p:cNvSpPr/>
          <p:nvPr/>
        </p:nvSpPr>
        <p:spPr>
          <a:xfrm rot="3598776">
            <a:off x="3757829" y="3421415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3"/>
          <p:cNvSpPr/>
          <p:nvPr/>
        </p:nvSpPr>
        <p:spPr>
          <a:xfrm rot="3598776">
            <a:off x="3965731" y="3290019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3"/>
          <p:cNvSpPr/>
          <p:nvPr/>
        </p:nvSpPr>
        <p:spPr>
          <a:xfrm rot="3598776">
            <a:off x="3917707" y="3515301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3"/>
          <p:cNvSpPr/>
          <p:nvPr/>
        </p:nvSpPr>
        <p:spPr>
          <a:xfrm rot="3598776">
            <a:off x="3564901" y="3611560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3"/>
          <p:cNvSpPr/>
          <p:nvPr/>
        </p:nvSpPr>
        <p:spPr>
          <a:xfrm rot="3598776">
            <a:off x="3607275" y="3229754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3"/>
          <p:cNvSpPr/>
          <p:nvPr/>
        </p:nvSpPr>
        <p:spPr>
          <a:xfrm rot="3598776">
            <a:off x="3491826" y="3421412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3"/>
          <p:cNvSpPr/>
          <p:nvPr/>
        </p:nvSpPr>
        <p:spPr>
          <a:xfrm rot="3598776">
            <a:off x="4286188" y="2470846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3"/>
          <p:cNvSpPr/>
          <p:nvPr/>
        </p:nvSpPr>
        <p:spPr>
          <a:xfrm rot="3598776">
            <a:off x="4146006" y="3466992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3"/>
          <p:cNvSpPr/>
          <p:nvPr/>
        </p:nvSpPr>
        <p:spPr>
          <a:xfrm rot="3598776">
            <a:off x="3757834" y="3695592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3"/>
          <p:cNvSpPr/>
          <p:nvPr/>
        </p:nvSpPr>
        <p:spPr>
          <a:xfrm rot="3598776">
            <a:off x="4153779" y="3229748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3"/>
          <p:cNvSpPr/>
          <p:nvPr/>
        </p:nvSpPr>
        <p:spPr>
          <a:xfrm rot="3598776">
            <a:off x="3965732" y="3704200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3"/>
          <p:cNvSpPr/>
          <p:nvPr/>
        </p:nvSpPr>
        <p:spPr>
          <a:xfrm rot="3598776">
            <a:off x="4593907" y="4289625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3"/>
          <p:cNvSpPr txBox="1"/>
          <p:nvPr/>
        </p:nvSpPr>
        <p:spPr>
          <a:xfrm>
            <a:off x="3569650" y="1918413"/>
            <a:ext cx="11694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Outlier</a:t>
            </a:r>
            <a:endParaRPr sz="2200"/>
          </a:p>
        </p:txBody>
      </p:sp>
      <p:sp>
        <p:nvSpPr>
          <p:cNvPr id="227" name="Google Shape;227;p23"/>
          <p:cNvSpPr/>
          <p:nvPr/>
        </p:nvSpPr>
        <p:spPr>
          <a:xfrm rot="3598776">
            <a:off x="6598348" y="3147246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3"/>
          <p:cNvSpPr/>
          <p:nvPr/>
        </p:nvSpPr>
        <p:spPr>
          <a:xfrm rot="3598776">
            <a:off x="6562979" y="3421415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3"/>
          <p:cNvSpPr/>
          <p:nvPr/>
        </p:nvSpPr>
        <p:spPr>
          <a:xfrm rot="3598776">
            <a:off x="6770881" y="3290019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3"/>
          <p:cNvSpPr/>
          <p:nvPr/>
        </p:nvSpPr>
        <p:spPr>
          <a:xfrm rot="3598776">
            <a:off x="6722857" y="3515301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3"/>
          <p:cNvSpPr/>
          <p:nvPr/>
        </p:nvSpPr>
        <p:spPr>
          <a:xfrm rot="3598776">
            <a:off x="6370051" y="3611560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3"/>
          <p:cNvSpPr/>
          <p:nvPr/>
        </p:nvSpPr>
        <p:spPr>
          <a:xfrm rot="3598776">
            <a:off x="6412425" y="3229754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3"/>
          <p:cNvSpPr/>
          <p:nvPr/>
        </p:nvSpPr>
        <p:spPr>
          <a:xfrm rot="3598776">
            <a:off x="6296976" y="3421412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3"/>
          <p:cNvSpPr/>
          <p:nvPr/>
        </p:nvSpPr>
        <p:spPr>
          <a:xfrm rot="3598776">
            <a:off x="7091338" y="2470846"/>
            <a:ext cx="162500" cy="169606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3"/>
          <p:cNvSpPr/>
          <p:nvPr/>
        </p:nvSpPr>
        <p:spPr>
          <a:xfrm rot="3598776">
            <a:off x="6951156" y="3466992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3"/>
          <p:cNvSpPr/>
          <p:nvPr/>
        </p:nvSpPr>
        <p:spPr>
          <a:xfrm rot="3598776">
            <a:off x="6562984" y="3695592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3"/>
          <p:cNvSpPr/>
          <p:nvPr/>
        </p:nvSpPr>
        <p:spPr>
          <a:xfrm rot="3598776">
            <a:off x="6958929" y="3229748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3"/>
          <p:cNvSpPr/>
          <p:nvPr/>
        </p:nvSpPr>
        <p:spPr>
          <a:xfrm rot="3598776">
            <a:off x="6770882" y="3704200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3"/>
          <p:cNvSpPr/>
          <p:nvPr/>
        </p:nvSpPr>
        <p:spPr>
          <a:xfrm rot="3598776">
            <a:off x="7399057" y="4289625"/>
            <a:ext cx="162500" cy="169606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3"/>
          <p:cNvSpPr txBox="1"/>
          <p:nvPr/>
        </p:nvSpPr>
        <p:spPr>
          <a:xfrm>
            <a:off x="6374800" y="1918413"/>
            <a:ext cx="11694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Outlier</a:t>
            </a:r>
            <a:endParaRPr sz="2200"/>
          </a:p>
        </p:txBody>
      </p:sp>
      <p:sp>
        <p:nvSpPr>
          <p:cNvPr id="241" name="Google Shape;241;p23"/>
          <p:cNvSpPr txBox="1"/>
          <p:nvPr/>
        </p:nvSpPr>
        <p:spPr>
          <a:xfrm>
            <a:off x="2666400" y="826125"/>
            <a:ext cx="36708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Which one is better?</a:t>
            </a:r>
            <a:endParaRPr sz="2400"/>
          </a:p>
        </p:txBody>
      </p:sp>
      <p:sp>
        <p:nvSpPr>
          <p:cNvPr id="242" name="Google Shape;24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"/>
          <p:cNvSpPr txBox="1"/>
          <p:nvPr>
            <p:ph type="title"/>
          </p:nvPr>
        </p:nvSpPr>
        <p:spPr>
          <a:xfrm>
            <a:off x="311700" y="-90175"/>
            <a:ext cx="85206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1800"/>
              </a:spcAft>
              <a:buNone/>
            </a:pPr>
            <a:r>
              <a:rPr b="0" lang="en" sz="2400">
                <a:solidFill>
                  <a:srgbClr val="3C78D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Attention and shapes</a:t>
            </a:r>
            <a:endParaRPr b="0" sz="2400">
              <a:solidFill>
                <a:srgbClr val="3C78D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4"/>
          <p:cNvSpPr/>
          <p:nvPr/>
        </p:nvSpPr>
        <p:spPr>
          <a:xfrm>
            <a:off x="2040925" y="2831175"/>
            <a:ext cx="134100" cy="141300"/>
          </a:xfrm>
          <a:prstGeom prst="flowChartConnector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4"/>
          <p:cNvSpPr/>
          <p:nvPr/>
        </p:nvSpPr>
        <p:spPr>
          <a:xfrm>
            <a:off x="2345725" y="2983575"/>
            <a:ext cx="134100" cy="141300"/>
          </a:xfrm>
          <a:prstGeom prst="flowChartConnector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4"/>
          <p:cNvSpPr/>
          <p:nvPr/>
        </p:nvSpPr>
        <p:spPr>
          <a:xfrm>
            <a:off x="2040925" y="3135975"/>
            <a:ext cx="134100" cy="141300"/>
          </a:xfrm>
          <a:prstGeom prst="flowChartConnector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4"/>
          <p:cNvSpPr/>
          <p:nvPr/>
        </p:nvSpPr>
        <p:spPr>
          <a:xfrm>
            <a:off x="2375425" y="2572875"/>
            <a:ext cx="134100" cy="141300"/>
          </a:xfrm>
          <a:prstGeom prst="flowChartConnector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2" name="Google Shape;252;p24"/>
          <p:cNvCxnSpPr/>
          <p:nvPr/>
        </p:nvCxnSpPr>
        <p:spPr>
          <a:xfrm>
            <a:off x="3739400" y="2202750"/>
            <a:ext cx="7200" cy="1800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24"/>
          <p:cNvCxnSpPr/>
          <p:nvPr/>
        </p:nvCxnSpPr>
        <p:spPr>
          <a:xfrm>
            <a:off x="3908850" y="3412950"/>
            <a:ext cx="2700" cy="590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" name="Google Shape;254;p24"/>
          <p:cNvCxnSpPr/>
          <p:nvPr/>
        </p:nvCxnSpPr>
        <p:spPr>
          <a:xfrm>
            <a:off x="4071250" y="2633450"/>
            <a:ext cx="5400" cy="1369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24"/>
          <p:cNvSpPr txBox="1"/>
          <p:nvPr/>
        </p:nvSpPr>
        <p:spPr>
          <a:xfrm>
            <a:off x="568550" y="2337000"/>
            <a:ext cx="882600" cy="15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1.2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2.3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10.5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6" name="Google Shape;256;p24"/>
          <p:cNvSpPr txBox="1"/>
          <p:nvPr/>
        </p:nvSpPr>
        <p:spPr>
          <a:xfrm>
            <a:off x="503975" y="1295100"/>
            <a:ext cx="7413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Text</a:t>
            </a:r>
            <a:endParaRPr sz="2000"/>
          </a:p>
        </p:txBody>
      </p:sp>
      <p:sp>
        <p:nvSpPr>
          <p:cNvPr id="257" name="Google Shape;257;p24"/>
          <p:cNvSpPr txBox="1"/>
          <p:nvPr/>
        </p:nvSpPr>
        <p:spPr>
          <a:xfrm>
            <a:off x="1705825" y="1295100"/>
            <a:ext cx="14139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Relative position</a:t>
            </a:r>
            <a:endParaRPr sz="2000"/>
          </a:p>
        </p:txBody>
      </p:sp>
      <p:sp>
        <p:nvSpPr>
          <p:cNvPr id="258" name="Google Shape;258;p24"/>
          <p:cNvSpPr txBox="1"/>
          <p:nvPr/>
        </p:nvSpPr>
        <p:spPr>
          <a:xfrm>
            <a:off x="3508425" y="1388225"/>
            <a:ext cx="10833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Length</a:t>
            </a:r>
            <a:endParaRPr sz="2000"/>
          </a:p>
        </p:txBody>
      </p:sp>
      <p:sp>
        <p:nvSpPr>
          <p:cNvPr id="259" name="Google Shape;259;p24"/>
          <p:cNvSpPr txBox="1"/>
          <p:nvPr/>
        </p:nvSpPr>
        <p:spPr>
          <a:xfrm>
            <a:off x="1362475" y="826125"/>
            <a:ext cx="22383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Exact values</a:t>
            </a:r>
            <a:endParaRPr b="1" sz="2600"/>
          </a:p>
        </p:txBody>
      </p:sp>
      <p:sp>
        <p:nvSpPr>
          <p:cNvPr id="260" name="Google Shape;260;p24"/>
          <p:cNvSpPr/>
          <p:nvPr/>
        </p:nvSpPr>
        <p:spPr>
          <a:xfrm>
            <a:off x="444850" y="1348650"/>
            <a:ext cx="4109400" cy="2944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5"/>
          <p:cNvSpPr txBox="1"/>
          <p:nvPr>
            <p:ph type="title"/>
          </p:nvPr>
        </p:nvSpPr>
        <p:spPr>
          <a:xfrm>
            <a:off x="311700" y="-90175"/>
            <a:ext cx="85206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1800"/>
              </a:spcAft>
              <a:buNone/>
            </a:pPr>
            <a:r>
              <a:rPr b="0" lang="en" sz="2400">
                <a:solidFill>
                  <a:srgbClr val="3C78D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Attention and shapes</a:t>
            </a:r>
            <a:endParaRPr b="0" sz="2400">
              <a:solidFill>
                <a:srgbClr val="3C78D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7" name="Google Shape;267;p25"/>
          <p:cNvCxnSpPr/>
          <p:nvPr/>
        </p:nvCxnSpPr>
        <p:spPr>
          <a:xfrm>
            <a:off x="3739400" y="2202750"/>
            <a:ext cx="7200" cy="1800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25"/>
          <p:cNvCxnSpPr/>
          <p:nvPr/>
        </p:nvCxnSpPr>
        <p:spPr>
          <a:xfrm>
            <a:off x="3908850" y="3412950"/>
            <a:ext cx="2700" cy="590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25"/>
          <p:cNvCxnSpPr/>
          <p:nvPr/>
        </p:nvCxnSpPr>
        <p:spPr>
          <a:xfrm>
            <a:off x="4071250" y="2633450"/>
            <a:ext cx="5400" cy="1369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25"/>
          <p:cNvSpPr txBox="1"/>
          <p:nvPr/>
        </p:nvSpPr>
        <p:spPr>
          <a:xfrm>
            <a:off x="3508425" y="1388225"/>
            <a:ext cx="10833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Length</a:t>
            </a:r>
            <a:endParaRPr sz="2000"/>
          </a:p>
        </p:txBody>
      </p:sp>
      <p:sp>
        <p:nvSpPr>
          <p:cNvPr id="271" name="Google Shape;271;p25"/>
          <p:cNvSpPr txBox="1"/>
          <p:nvPr/>
        </p:nvSpPr>
        <p:spPr>
          <a:xfrm>
            <a:off x="3423700" y="847300"/>
            <a:ext cx="10833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Ratio</a:t>
            </a:r>
            <a:endParaRPr b="1" sz="2600"/>
          </a:p>
        </p:txBody>
      </p:sp>
      <p:sp>
        <p:nvSpPr>
          <p:cNvPr id="272" name="Google Shape;272;p25"/>
          <p:cNvSpPr/>
          <p:nvPr/>
        </p:nvSpPr>
        <p:spPr>
          <a:xfrm>
            <a:off x="2040925" y="2831175"/>
            <a:ext cx="134100" cy="141300"/>
          </a:xfrm>
          <a:prstGeom prst="flowChartConnector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5"/>
          <p:cNvSpPr/>
          <p:nvPr/>
        </p:nvSpPr>
        <p:spPr>
          <a:xfrm>
            <a:off x="2345725" y="2983575"/>
            <a:ext cx="134100" cy="141300"/>
          </a:xfrm>
          <a:prstGeom prst="flowChartConnector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5"/>
          <p:cNvSpPr/>
          <p:nvPr/>
        </p:nvSpPr>
        <p:spPr>
          <a:xfrm>
            <a:off x="2040925" y="3135975"/>
            <a:ext cx="134100" cy="141300"/>
          </a:xfrm>
          <a:prstGeom prst="flowChartConnector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5"/>
          <p:cNvSpPr/>
          <p:nvPr/>
        </p:nvSpPr>
        <p:spPr>
          <a:xfrm>
            <a:off x="2375425" y="2572875"/>
            <a:ext cx="134100" cy="141300"/>
          </a:xfrm>
          <a:prstGeom prst="flowChartConnector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5"/>
          <p:cNvSpPr txBox="1"/>
          <p:nvPr/>
        </p:nvSpPr>
        <p:spPr>
          <a:xfrm>
            <a:off x="568550" y="2337000"/>
            <a:ext cx="882600" cy="15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1.2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2.3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10.5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7" name="Google Shape;277;p25"/>
          <p:cNvSpPr txBox="1"/>
          <p:nvPr/>
        </p:nvSpPr>
        <p:spPr>
          <a:xfrm>
            <a:off x="503975" y="1295100"/>
            <a:ext cx="7413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Text</a:t>
            </a:r>
            <a:endParaRPr sz="2000"/>
          </a:p>
        </p:txBody>
      </p:sp>
      <p:sp>
        <p:nvSpPr>
          <p:cNvPr id="278" name="Google Shape;278;p25"/>
          <p:cNvSpPr txBox="1"/>
          <p:nvPr/>
        </p:nvSpPr>
        <p:spPr>
          <a:xfrm>
            <a:off x="1705825" y="1295100"/>
            <a:ext cx="14139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Relative position</a:t>
            </a:r>
            <a:endParaRPr sz="2000"/>
          </a:p>
        </p:txBody>
      </p:sp>
      <p:sp>
        <p:nvSpPr>
          <p:cNvPr id="279" name="Google Shape;279;p25"/>
          <p:cNvSpPr/>
          <p:nvPr/>
        </p:nvSpPr>
        <p:spPr>
          <a:xfrm>
            <a:off x="3374400" y="1348650"/>
            <a:ext cx="1179900" cy="2944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6"/>
          <p:cNvSpPr txBox="1"/>
          <p:nvPr>
            <p:ph type="title"/>
          </p:nvPr>
        </p:nvSpPr>
        <p:spPr>
          <a:xfrm>
            <a:off x="311700" y="-90175"/>
            <a:ext cx="85206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1800"/>
              </a:spcAft>
              <a:buNone/>
            </a:pPr>
            <a:r>
              <a:rPr b="0" lang="en" sz="2400">
                <a:solidFill>
                  <a:srgbClr val="3C78D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Attention and shapes</a:t>
            </a:r>
            <a:endParaRPr b="0" sz="2400">
              <a:solidFill>
                <a:srgbClr val="3C78D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26"/>
          <p:cNvSpPr/>
          <p:nvPr/>
        </p:nvSpPr>
        <p:spPr>
          <a:xfrm>
            <a:off x="2040925" y="2831175"/>
            <a:ext cx="134100" cy="141300"/>
          </a:xfrm>
          <a:prstGeom prst="flowChartConnector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6"/>
          <p:cNvSpPr/>
          <p:nvPr/>
        </p:nvSpPr>
        <p:spPr>
          <a:xfrm>
            <a:off x="2345725" y="2983575"/>
            <a:ext cx="134100" cy="141300"/>
          </a:xfrm>
          <a:prstGeom prst="flowChartConnector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6"/>
          <p:cNvSpPr/>
          <p:nvPr/>
        </p:nvSpPr>
        <p:spPr>
          <a:xfrm>
            <a:off x="2040925" y="3135975"/>
            <a:ext cx="134100" cy="141300"/>
          </a:xfrm>
          <a:prstGeom prst="flowChartConnector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6"/>
          <p:cNvSpPr/>
          <p:nvPr/>
        </p:nvSpPr>
        <p:spPr>
          <a:xfrm>
            <a:off x="2375425" y="2572875"/>
            <a:ext cx="134100" cy="141300"/>
          </a:xfrm>
          <a:prstGeom prst="flowChartConnector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0" name="Google Shape;290;p26"/>
          <p:cNvCxnSpPr/>
          <p:nvPr/>
        </p:nvCxnSpPr>
        <p:spPr>
          <a:xfrm>
            <a:off x="3739400" y="2202750"/>
            <a:ext cx="7200" cy="1800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" name="Google Shape;291;p26"/>
          <p:cNvCxnSpPr/>
          <p:nvPr/>
        </p:nvCxnSpPr>
        <p:spPr>
          <a:xfrm>
            <a:off x="3908850" y="3412950"/>
            <a:ext cx="2700" cy="590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" name="Google Shape;292;p26"/>
          <p:cNvCxnSpPr/>
          <p:nvPr/>
        </p:nvCxnSpPr>
        <p:spPr>
          <a:xfrm>
            <a:off x="4071250" y="2633450"/>
            <a:ext cx="5400" cy="1369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6"/>
          <p:cNvSpPr txBox="1"/>
          <p:nvPr/>
        </p:nvSpPr>
        <p:spPr>
          <a:xfrm>
            <a:off x="568550" y="2337000"/>
            <a:ext cx="882600" cy="15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1.2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2.3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10.5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4" name="Google Shape;294;p26"/>
          <p:cNvSpPr txBox="1"/>
          <p:nvPr/>
        </p:nvSpPr>
        <p:spPr>
          <a:xfrm>
            <a:off x="503975" y="1295100"/>
            <a:ext cx="7413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Text</a:t>
            </a:r>
            <a:endParaRPr sz="2000"/>
          </a:p>
        </p:txBody>
      </p:sp>
      <p:sp>
        <p:nvSpPr>
          <p:cNvPr id="295" name="Google Shape;295;p26"/>
          <p:cNvSpPr txBox="1"/>
          <p:nvPr/>
        </p:nvSpPr>
        <p:spPr>
          <a:xfrm>
            <a:off x="1705825" y="1295100"/>
            <a:ext cx="14139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Relative position</a:t>
            </a:r>
            <a:endParaRPr sz="2000"/>
          </a:p>
        </p:txBody>
      </p:sp>
      <p:sp>
        <p:nvSpPr>
          <p:cNvPr id="296" name="Google Shape;296;p26"/>
          <p:cNvSpPr txBox="1"/>
          <p:nvPr/>
        </p:nvSpPr>
        <p:spPr>
          <a:xfrm>
            <a:off x="3508425" y="1388225"/>
            <a:ext cx="10833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Length</a:t>
            </a:r>
            <a:endParaRPr sz="2000"/>
          </a:p>
        </p:txBody>
      </p:sp>
      <p:sp>
        <p:nvSpPr>
          <p:cNvPr id="297" name="Google Shape;297;p26"/>
          <p:cNvSpPr/>
          <p:nvPr/>
        </p:nvSpPr>
        <p:spPr>
          <a:xfrm>
            <a:off x="5368425" y="2082725"/>
            <a:ext cx="684900" cy="684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6"/>
          <p:cNvSpPr/>
          <p:nvPr/>
        </p:nvSpPr>
        <p:spPr>
          <a:xfrm>
            <a:off x="5471025" y="2973675"/>
            <a:ext cx="479700" cy="465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6"/>
          <p:cNvSpPr/>
          <p:nvPr/>
        </p:nvSpPr>
        <p:spPr>
          <a:xfrm>
            <a:off x="5560275" y="3711650"/>
            <a:ext cx="301200" cy="2916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6"/>
          <p:cNvSpPr txBox="1"/>
          <p:nvPr/>
        </p:nvSpPr>
        <p:spPr>
          <a:xfrm>
            <a:off x="5334550" y="1410775"/>
            <a:ext cx="8712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Area</a:t>
            </a:r>
            <a:endParaRPr sz="2000"/>
          </a:p>
        </p:txBody>
      </p:sp>
      <p:sp>
        <p:nvSpPr>
          <p:cNvPr id="301" name="Google Shape;301;p26"/>
          <p:cNvSpPr/>
          <p:nvPr/>
        </p:nvSpPr>
        <p:spPr>
          <a:xfrm>
            <a:off x="7253125" y="2125075"/>
            <a:ext cx="508400" cy="465900"/>
          </a:xfrm>
          <a:prstGeom prst="flowChartProcess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6"/>
          <p:cNvSpPr/>
          <p:nvPr/>
        </p:nvSpPr>
        <p:spPr>
          <a:xfrm>
            <a:off x="7253125" y="2810875"/>
            <a:ext cx="508400" cy="465900"/>
          </a:xfrm>
          <a:prstGeom prst="flowChartProcess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6"/>
          <p:cNvSpPr/>
          <p:nvPr/>
        </p:nvSpPr>
        <p:spPr>
          <a:xfrm>
            <a:off x="7253125" y="3572875"/>
            <a:ext cx="508400" cy="465900"/>
          </a:xfrm>
          <a:prstGeom prst="flowChartProcess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6"/>
          <p:cNvSpPr txBox="1"/>
          <p:nvPr/>
        </p:nvSpPr>
        <p:spPr>
          <a:xfrm>
            <a:off x="7087150" y="1410775"/>
            <a:ext cx="8712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Color</a:t>
            </a:r>
            <a:endParaRPr sz="2000"/>
          </a:p>
        </p:txBody>
      </p:sp>
      <p:sp>
        <p:nvSpPr>
          <p:cNvPr id="305" name="Google Shape;305;p26"/>
          <p:cNvSpPr/>
          <p:nvPr/>
        </p:nvSpPr>
        <p:spPr>
          <a:xfrm>
            <a:off x="4462575" y="1348650"/>
            <a:ext cx="4109400" cy="2944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6"/>
          <p:cNvSpPr txBox="1"/>
          <p:nvPr/>
        </p:nvSpPr>
        <p:spPr>
          <a:xfrm>
            <a:off x="5041550" y="847300"/>
            <a:ext cx="32979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Drawing attention</a:t>
            </a:r>
            <a:endParaRPr b="1" sz="2600"/>
          </a:p>
        </p:txBody>
      </p:sp>
      <p:sp>
        <p:nvSpPr>
          <p:cNvPr id="307" name="Google Shape;30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7"/>
          <p:cNvSpPr txBox="1"/>
          <p:nvPr>
            <p:ph type="title"/>
          </p:nvPr>
        </p:nvSpPr>
        <p:spPr>
          <a:xfrm>
            <a:off x="311700" y="-90175"/>
            <a:ext cx="85206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1800"/>
              </a:spcAft>
              <a:buNone/>
            </a:pPr>
            <a:r>
              <a:rPr b="0" lang="en" sz="2400">
                <a:solidFill>
                  <a:srgbClr val="3C78D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Sequential color maps to show the gradient</a:t>
            </a:r>
            <a:endParaRPr b="0" sz="2400">
              <a:solidFill>
                <a:srgbClr val="3C78D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3" name="Google Shape;31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2100" y="831575"/>
            <a:ext cx="4599363" cy="3831476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7"/>
          <p:cNvSpPr txBox="1"/>
          <p:nvPr/>
        </p:nvSpPr>
        <p:spPr>
          <a:xfrm>
            <a:off x="4346475" y="4663050"/>
            <a:ext cx="41277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https://matplotlib.org/3.1.1/tutorials/colors/colormaps.html</a:t>
            </a:r>
            <a:endParaRPr/>
          </a:p>
        </p:txBody>
      </p:sp>
      <p:sp>
        <p:nvSpPr>
          <p:cNvPr id="315" name="Google Shape;31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/>
          <p:cNvSpPr txBox="1"/>
          <p:nvPr>
            <p:ph type="title"/>
          </p:nvPr>
        </p:nvSpPr>
        <p:spPr>
          <a:xfrm>
            <a:off x="311700" y="-90175"/>
            <a:ext cx="85206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1800"/>
              </a:spcAft>
              <a:buNone/>
            </a:pPr>
            <a:r>
              <a:rPr b="0" lang="en" sz="2400">
                <a:solidFill>
                  <a:srgbClr val="3C78D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Sequential color maps to show the gradient</a:t>
            </a:r>
            <a:endParaRPr b="0" sz="2400">
              <a:solidFill>
                <a:srgbClr val="3C78D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" name="Google Shape;32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2" name="Google Shape;322;p28"/>
          <p:cNvPicPr preferRelativeResize="0"/>
          <p:nvPr/>
        </p:nvPicPr>
        <p:blipFill rotWithShape="1">
          <a:blip r:embed="rId3">
            <a:alphaModFix/>
          </a:blip>
          <a:srcRect b="0" l="0" r="10273" t="9165"/>
          <a:stretch/>
        </p:blipFill>
        <p:spPr>
          <a:xfrm>
            <a:off x="1669575" y="1007225"/>
            <a:ext cx="4583601" cy="348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8"/>
          <p:cNvSpPr txBox="1"/>
          <p:nvPr/>
        </p:nvSpPr>
        <p:spPr>
          <a:xfrm>
            <a:off x="2972825" y="4613000"/>
            <a:ext cx="56451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https://seaborn.pydata.org/generated/seaborn.heatmap.html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9"/>
          <p:cNvSpPr txBox="1"/>
          <p:nvPr>
            <p:ph type="title"/>
          </p:nvPr>
        </p:nvSpPr>
        <p:spPr>
          <a:xfrm>
            <a:off x="311700" y="-90175"/>
            <a:ext cx="85206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1800"/>
              </a:spcAft>
              <a:buNone/>
            </a:pPr>
            <a:r>
              <a:rPr b="0" lang="en" sz="2400">
                <a:solidFill>
                  <a:srgbClr val="3C78D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Playing with brightness</a:t>
            </a:r>
            <a:endParaRPr b="0" sz="2400">
              <a:solidFill>
                <a:srgbClr val="3C78D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" name="Google Shape;32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0" name="Google Shape;330;p29"/>
          <p:cNvSpPr txBox="1"/>
          <p:nvPr/>
        </p:nvSpPr>
        <p:spPr>
          <a:xfrm>
            <a:off x="163675" y="4663225"/>
            <a:ext cx="3717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Wong, Bang. "Points of view: Color blindness." (2011): 441.</a:t>
            </a:r>
            <a:endParaRPr/>
          </a:p>
        </p:txBody>
      </p:sp>
      <p:pic>
        <p:nvPicPr>
          <p:cNvPr id="331" name="Google Shape;33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0800" y="148200"/>
            <a:ext cx="4515275" cy="47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9"/>
          <p:cNvSpPr/>
          <p:nvPr/>
        </p:nvSpPr>
        <p:spPr>
          <a:xfrm>
            <a:off x="3663075" y="191350"/>
            <a:ext cx="451200" cy="348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9"/>
          <p:cNvSpPr/>
          <p:nvPr/>
        </p:nvSpPr>
        <p:spPr>
          <a:xfrm>
            <a:off x="3663075" y="2510150"/>
            <a:ext cx="451200" cy="348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0"/>
          <p:cNvSpPr txBox="1"/>
          <p:nvPr>
            <p:ph type="title"/>
          </p:nvPr>
        </p:nvSpPr>
        <p:spPr>
          <a:xfrm>
            <a:off x="311700" y="-189650"/>
            <a:ext cx="8520600" cy="8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1800"/>
              </a:spcAft>
              <a:buNone/>
            </a:pPr>
            <a:r>
              <a:rPr b="0" lang="en" sz="2400">
                <a:solidFill>
                  <a:srgbClr val="3C78D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Point of view: color blindness</a:t>
            </a:r>
            <a:endParaRPr b="0" sz="2400">
              <a:solidFill>
                <a:srgbClr val="3C78D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" name="Google Shape;340;p30"/>
          <p:cNvSpPr txBox="1"/>
          <p:nvPr/>
        </p:nvSpPr>
        <p:spPr>
          <a:xfrm>
            <a:off x="4859025" y="4663225"/>
            <a:ext cx="3751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Wong, Bang. "Points of view: Color blindness." (2011): 441.</a:t>
            </a:r>
            <a:endParaRPr/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175" y="626376"/>
            <a:ext cx="6127126" cy="406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1"/>
          <p:cNvSpPr txBox="1"/>
          <p:nvPr>
            <p:ph type="title"/>
          </p:nvPr>
        </p:nvSpPr>
        <p:spPr>
          <a:xfrm>
            <a:off x="311700" y="-189650"/>
            <a:ext cx="8520600" cy="8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1800"/>
              </a:spcAft>
              <a:buNone/>
            </a:pPr>
            <a:r>
              <a:rPr b="0" lang="en" sz="2400">
                <a:solidFill>
                  <a:srgbClr val="3C78D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Point of view: color blindness</a:t>
            </a:r>
            <a:endParaRPr b="0" sz="2400">
              <a:solidFill>
                <a:srgbClr val="3C78D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7" name="Google Shape;34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8" name="Google Shape;348;p31"/>
          <p:cNvSpPr txBox="1"/>
          <p:nvPr/>
        </p:nvSpPr>
        <p:spPr>
          <a:xfrm>
            <a:off x="4859025" y="4663225"/>
            <a:ext cx="3751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Wong, Bang. "Points of view: Color blindness." (2011): 441.</a:t>
            </a:r>
            <a:endParaRPr/>
          </a:p>
        </p:txBody>
      </p:sp>
      <p:pic>
        <p:nvPicPr>
          <p:cNvPr id="349" name="Google Shape;3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675" y="584250"/>
            <a:ext cx="5171375" cy="407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-90175"/>
            <a:ext cx="85206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1800"/>
              </a:spcAft>
              <a:buNone/>
            </a:pPr>
            <a:r>
              <a:rPr b="0" lang="en" sz="2400">
                <a:solidFill>
                  <a:srgbClr val="3C78D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Why do we care about visualization</a:t>
            </a:r>
            <a:endParaRPr b="0" sz="2400">
              <a:solidFill>
                <a:srgbClr val="3C78D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642000" y="1215275"/>
            <a:ext cx="6714900" cy="3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365150" y="927325"/>
            <a:ext cx="8246400" cy="3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Exploring data 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Discover important characteristics </a:t>
            </a:r>
            <a:endParaRPr sz="2100"/>
          </a:p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2"/>
          <p:cNvSpPr txBox="1"/>
          <p:nvPr>
            <p:ph idx="1" type="subTitle"/>
          </p:nvPr>
        </p:nvSpPr>
        <p:spPr>
          <a:xfrm>
            <a:off x="2137225" y="2773857"/>
            <a:ext cx="4870500" cy="12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 Ali Madani  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Farnoosh Khodakarami</a:t>
            </a:r>
            <a:endParaRPr sz="2200"/>
          </a:p>
        </p:txBody>
      </p:sp>
      <p:sp>
        <p:nvSpPr>
          <p:cNvPr id="355" name="Google Shape;355;p32"/>
          <p:cNvSpPr txBox="1"/>
          <p:nvPr>
            <p:ph type="ctrTitle"/>
          </p:nvPr>
        </p:nvSpPr>
        <p:spPr>
          <a:xfrm>
            <a:off x="863425" y="1533146"/>
            <a:ext cx="7136700" cy="6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Interview questions in machine learning</a:t>
            </a:r>
            <a:endParaRPr sz="3600"/>
          </a:p>
        </p:txBody>
      </p:sp>
      <p:sp>
        <p:nvSpPr>
          <p:cNvPr id="356" name="Google Shape;35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3"/>
          <p:cNvSpPr txBox="1"/>
          <p:nvPr>
            <p:ph type="title"/>
          </p:nvPr>
        </p:nvSpPr>
        <p:spPr>
          <a:xfrm>
            <a:off x="311700" y="214625"/>
            <a:ext cx="85206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1800"/>
              </a:spcAft>
              <a:buNone/>
            </a:pPr>
            <a:r>
              <a:rPr b="0" lang="en" sz="2400">
                <a:solidFill>
                  <a:srgbClr val="3C78D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 Are the Different Types of Machine Learning?</a:t>
            </a:r>
            <a:endParaRPr sz="2400">
              <a:solidFill>
                <a:srgbClr val="3C78D8"/>
              </a:solidFill>
            </a:endParaRPr>
          </a:p>
        </p:txBody>
      </p:sp>
      <p:sp>
        <p:nvSpPr>
          <p:cNvPr id="362" name="Google Shape;362;p33"/>
          <p:cNvSpPr txBox="1"/>
          <p:nvPr/>
        </p:nvSpPr>
        <p:spPr>
          <a:xfrm>
            <a:off x="642000" y="1215275"/>
            <a:ext cx="6714900" cy="3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●"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Supervised learning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●"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Unsupervised learning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●"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Reinforcement learning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3" name="Google Shape;36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34"/>
          <p:cNvPicPr preferRelativeResize="0"/>
          <p:nvPr/>
        </p:nvPicPr>
        <p:blipFill rotWithShape="1">
          <a:blip r:embed="rId3">
            <a:alphaModFix/>
          </a:blip>
          <a:srcRect b="0" l="0" r="0" t="12157"/>
          <a:stretch/>
        </p:blipFill>
        <p:spPr>
          <a:xfrm>
            <a:off x="210575" y="1093751"/>
            <a:ext cx="8839199" cy="3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4"/>
          <p:cNvSpPr/>
          <p:nvPr/>
        </p:nvSpPr>
        <p:spPr>
          <a:xfrm>
            <a:off x="504425" y="2534300"/>
            <a:ext cx="1567500" cy="1526700"/>
          </a:xfrm>
          <a:prstGeom prst="ellipse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4"/>
          <p:cNvSpPr/>
          <p:nvPr/>
        </p:nvSpPr>
        <p:spPr>
          <a:xfrm>
            <a:off x="2641600" y="1401550"/>
            <a:ext cx="1643700" cy="1602900"/>
          </a:xfrm>
          <a:prstGeom prst="ellipse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1" name="Google Shape;371;p34"/>
          <p:cNvCxnSpPr/>
          <p:nvPr/>
        </p:nvCxnSpPr>
        <p:spPr>
          <a:xfrm>
            <a:off x="5754850" y="1606375"/>
            <a:ext cx="1936500" cy="23976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2" name="Google Shape;372;p34"/>
          <p:cNvSpPr txBox="1"/>
          <p:nvPr/>
        </p:nvSpPr>
        <p:spPr>
          <a:xfrm>
            <a:off x="492150" y="667975"/>
            <a:ext cx="41799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mic Sans MS"/>
                <a:ea typeface="Comic Sans MS"/>
                <a:cs typeface="Comic Sans MS"/>
                <a:sym typeface="Comic Sans MS"/>
              </a:rPr>
              <a:t>Unsupervised learning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73" name="Google Shape;373;p34"/>
          <p:cNvSpPr txBox="1"/>
          <p:nvPr/>
        </p:nvSpPr>
        <p:spPr>
          <a:xfrm>
            <a:off x="4720900" y="692350"/>
            <a:ext cx="40044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mic Sans MS"/>
                <a:ea typeface="Comic Sans MS"/>
                <a:cs typeface="Comic Sans MS"/>
                <a:sym typeface="Comic Sans MS"/>
              </a:rPr>
              <a:t>Supervised</a:t>
            </a:r>
            <a:r>
              <a:rPr lang="en" sz="3000">
                <a:latin typeface="Comic Sans MS"/>
                <a:ea typeface="Comic Sans MS"/>
                <a:cs typeface="Comic Sans MS"/>
                <a:sym typeface="Comic Sans MS"/>
              </a:rPr>
              <a:t> learning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5"/>
          <p:cNvSpPr txBox="1"/>
          <p:nvPr>
            <p:ph type="title"/>
          </p:nvPr>
        </p:nvSpPr>
        <p:spPr>
          <a:xfrm>
            <a:off x="311700" y="-90175"/>
            <a:ext cx="85206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3C78D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 Is Overfitting, and How Can You Avoid It? </a:t>
            </a:r>
            <a:endParaRPr b="0" sz="2400">
              <a:solidFill>
                <a:srgbClr val="3C78D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1800"/>
              </a:spcAft>
              <a:buNone/>
            </a:pPr>
            <a:r>
              <a:t/>
            </a:r>
            <a:endParaRPr b="0" sz="2400">
              <a:solidFill>
                <a:srgbClr val="3C78D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9" name="Google Shape;379;p35"/>
          <p:cNvSpPr txBox="1"/>
          <p:nvPr>
            <p:ph idx="1" type="body"/>
          </p:nvPr>
        </p:nvSpPr>
        <p:spPr>
          <a:xfrm>
            <a:off x="311700" y="1225225"/>
            <a:ext cx="35343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Overfitting</a:t>
            </a:r>
            <a:r>
              <a:rPr lang="en"/>
              <a:t>: Good performance on the training data, poor generalization to other data.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Underfitting</a:t>
            </a:r>
            <a:r>
              <a:rPr lang="en"/>
              <a:t>: Poor performance on the training data and poor generalization to other 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80" name="Google Shape;38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734100"/>
            <a:ext cx="3691478" cy="36914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1" name="Google Shape;381;p35"/>
          <p:cNvCxnSpPr/>
          <p:nvPr/>
        </p:nvCxnSpPr>
        <p:spPr>
          <a:xfrm>
            <a:off x="4572000" y="1192900"/>
            <a:ext cx="3097200" cy="34716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2" name="Google Shape;38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Bias–Variance Tradeoff</a:t>
            </a:r>
            <a:endParaRPr/>
          </a:p>
        </p:txBody>
      </p:sp>
      <p:pic>
        <p:nvPicPr>
          <p:cNvPr id="388" name="Google Shape;3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6225" y="1345025"/>
            <a:ext cx="4695825" cy="303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7"/>
          <p:cNvSpPr txBox="1"/>
          <p:nvPr>
            <p:ph type="title"/>
          </p:nvPr>
        </p:nvSpPr>
        <p:spPr>
          <a:xfrm>
            <a:off x="311700" y="2164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Regularization to overcome overfitting</a:t>
            </a:r>
            <a:endParaRPr/>
          </a:p>
        </p:txBody>
      </p:sp>
      <p:sp>
        <p:nvSpPr>
          <p:cNvPr id="395" name="Google Shape;395;p37"/>
          <p:cNvSpPr txBox="1"/>
          <p:nvPr/>
        </p:nvSpPr>
        <p:spPr>
          <a:xfrm>
            <a:off x="4157700" y="4522850"/>
            <a:ext cx="48270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Hastie, T., Tibshirani, R., &amp; Wainwright, M. (2015).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Statistical learning with sparsity: the lasso and generalizations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. Chapman and Hall/CRC</a:t>
            </a:r>
            <a:endParaRPr sz="1000">
              <a:solidFill>
                <a:srgbClr val="77777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6" name="Google Shape;39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7" name="Google Shape;39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2750" y="1376375"/>
            <a:ext cx="6061950" cy="2503591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7"/>
          <p:cNvSpPr txBox="1"/>
          <p:nvPr/>
        </p:nvSpPr>
        <p:spPr>
          <a:xfrm>
            <a:off x="250825" y="1827675"/>
            <a:ext cx="28392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0000"/>
                </a:solidFill>
              </a:rPr>
              <a:t>Objective function:</a:t>
            </a:r>
            <a:endParaRPr sz="2200">
              <a:solidFill>
                <a:srgbClr val="FF0000"/>
              </a:solidFill>
            </a:endParaRPr>
          </a:p>
        </p:txBody>
      </p:sp>
      <p:sp>
        <p:nvSpPr>
          <p:cNvPr id="399" name="Google Shape;399;p37"/>
          <p:cNvSpPr txBox="1"/>
          <p:nvPr/>
        </p:nvSpPr>
        <p:spPr>
          <a:xfrm>
            <a:off x="22225" y="2970675"/>
            <a:ext cx="41232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0000"/>
                </a:solidFill>
              </a:rPr>
              <a:t>Constraint for regularization:</a:t>
            </a:r>
            <a:endParaRPr sz="2200">
              <a:solidFill>
                <a:srgbClr val="FF0000"/>
              </a:solidFill>
            </a:endParaRPr>
          </a:p>
        </p:txBody>
      </p:sp>
      <p:sp>
        <p:nvSpPr>
          <p:cNvPr id="400" name="Google Shape;400;p37"/>
          <p:cNvSpPr txBox="1"/>
          <p:nvPr/>
        </p:nvSpPr>
        <p:spPr>
          <a:xfrm>
            <a:off x="5031125" y="983800"/>
            <a:ext cx="26142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Ridge regression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8"/>
          <p:cNvSpPr txBox="1"/>
          <p:nvPr>
            <p:ph type="title"/>
          </p:nvPr>
        </p:nvSpPr>
        <p:spPr>
          <a:xfrm>
            <a:off x="311700" y="-13975"/>
            <a:ext cx="85206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1800"/>
              </a:spcAft>
              <a:buNone/>
            </a:pPr>
            <a:r>
              <a:rPr b="0" lang="en" sz="2400">
                <a:solidFill>
                  <a:srgbClr val="3C78D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 is Bias and Variance in a machine learning model?</a:t>
            </a:r>
            <a:endParaRPr b="0" sz="2400">
              <a:solidFill>
                <a:srgbClr val="3C78D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6" name="Google Shape;406;p38"/>
          <p:cNvSpPr txBox="1"/>
          <p:nvPr/>
        </p:nvSpPr>
        <p:spPr>
          <a:xfrm>
            <a:off x="642000" y="1215275"/>
            <a:ext cx="6714900" cy="3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07" name="Google Shape;40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250" y="1215275"/>
            <a:ext cx="8673050" cy="313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9"/>
          <p:cNvSpPr txBox="1"/>
          <p:nvPr>
            <p:ph type="title"/>
          </p:nvPr>
        </p:nvSpPr>
        <p:spPr>
          <a:xfrm>
            <a:off x="311700" y="214625"/>
            <a:ext cx="85206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3C78D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 are training, validation and test sets?  </a:t>
            </a:r>
            <a:endParaRPr b="0" sz="2400">
              <a:solidFill>
                <a:srgbClr val="3C78D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1800"/>
              </a:spcAft>
              <a:buNone/>
            </a:pPr>
            <a:r>
              <a:t/>
            </a:r>
            <a:endParaRPr b="0" sz="2400">
              <a:solidFill>
                <a:srgbClr val="3C78D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4" name="Google Shape;414;p39"/>
          <p:cNvGraphicFramePr/>
          <p:nvPr/>
        </p:nvGraphicFramePr>
        <p:xfrm>
          <a:off x="468375" y="1201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{56734867-E6B9-45D0-93E6-E079730750FF}</a:tableStyleId>
              </a:tblPr>
              <a:tblGrid>
                <a:gridCol w="1690325"/>
                <a:gridCol w="3885625"/>
                <a:gridCol w="2787975"/>
              </a:tblGrid>
              <a:tr h="574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/>
                        <a:t>Data</a:t>
                      </a:r>
                      <a:endParaRPr b="1" sz="2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/>
                        <a:t>Use</a:t>
                      </a:r>
                      <a:endParaRPr b="1" sz="2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/>
                        <a:t>Size</a:t>
                      </a:r>
                      <a:endParaRPr b="1" sz="2400"/>
                    </a:p>
                  </a:txBody>
                  <a:tcPr marT="91425" marB="91425" marR="91425" marL="91425"/>
                </a:tc>
              </a:tr>
              <a:tr h="835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Training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Model training </a:t>
                      </a:r>
                      <a:endParaRPr sz="2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(parameter optimization)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Big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835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Validation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Assessing variance and hyperparameter optimization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Big or small</a:t>
                      </a:r>
                      <a:endParaRPr sz="2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Smaller than training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51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Test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Assessing variance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Smaller than validation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51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New data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I am the goal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Very small</a:t>
                      </a:r>
                      <a:endParaRPr sz="2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descr="Image result for confident emoji" id="415" name="Google Shape;41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7675" y="3997950"/>
            <a:ext cx="431450" cy="4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0"/>
          <p:cNvSpPr txBox="1"/>
          <p:nvPr>
            <p:ph type="title"/>
          </p:nvPr>
        </p:nvSpPr>
        <p:spPr>
          <a:xfrm>
            <a:off x="311700" y="214625"/>
            <a:ext cx="85206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3C78D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 Can You Choose a Classifier Based on your Training Set?</a:t>
            </a:r>
            <a:endParaRPr b="0" sz="13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rgbClr val="3C78D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1800"/>
              </a:spcAft>
              <a:buNone/>
            </a:pPr>
            <a:r>
              <a:t/>
            </a:r>
            <a:endParaRPr b="0" sz="2400">
              <a:solidFill>
                <a:srgbClr val="3C78D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2" name="Google Shape;422;p40"/>
          <p:cNvSpPr txBox="1"/>
          <p:nvPr/>
        </p:nvSpPr>
        <p:spPr>
          <a:xfrm>
            <a:off x="642000" y="1215275"/>
            <a:ext cx="8034300" cy="29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lang="en" sz="2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Small training set </a:t>
            </a:r>
            <a:endParaRPr sz="2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○"/>
            </a:pPr>
            <a:r>
              <a:rPr lang="en" sz="2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model that has a </a:t>
            </a:r>
            <a:r>
              <a:rPr b="1" lang="en" sz="2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right</a:t>
            </a:r>
            <a:r>
              <a:rPr lang="en" sz="2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bias and </a:t>
            </a:r>
            <a:r>
              <a:rPr b="1" lang="en" sz="2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low</a:t>
            </a:r>
            <a:r>
              <a:rPr lang="en" sz="2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variance</a:t>
            </a:r>
            <a:endParaRPr sz="2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2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lang="en" sz="2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Checking bias of different models in training set</a:t>
            </a:r>
            <a:endParaRPr sz="2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lang="en" sz="22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Choosing low complexity models to make sure about generalizability </a:t>
            </a:r>
            <a:endParaRPr sz="2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" name="Google Shape;42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1"/>
          <p:cNvSpPr txBox="1"/>
          <p:nvPr>
            <p:ph type="title"/>
          </p:nvPr>
        </p:nvSpPr>
        <p:spPr>
          <a:xfrm>
            <a:off x="311700" y="62225"/>
            <a:ext cx="85206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3C78D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Explain the Confusion Matrix</a:t>
            </a:r>
            <a:endParaRPr b="0" sz="2400">
              <a:solidFill>
                <a:srgbClr val="3C78D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3C78D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sz="2400">
              <a:solidFill>
                <a:srgbClr val="3C78D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1800"/>
              </a:spcAft>
              <a:buNone/>
            </a:pPr>
            <a:r>
              <a:t/>
            </a:r>
            <a:endParaRPr b="0" sz="2400">
              <a:solidFill>
                <a:srgbClr val="3C78D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9" name="Google Shape;429;p41"/>
          <p:cNvPicPr preferRelativeResize="0"/>
          <p:nvPr/>
        </p:nvPicPr>
        <p:blipFill rotWithShape="1">
          <a:blip r:embed="rId3">
            <a:alphaModFix/>
          </a:blip>
          <a:srcRect b="0" l="4816" r="0" t="6191"/>
          <a:stretch/>
        </p:blipFill>
        <p:spPr>
          <a:xfrm>
            <a:off x="3709825" y="963950"/>
            <a:ext cx="5180450" cy="382947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1"/>
          <p:cNvSpPr txBox="1"/>
          <p:nvPr/>
        </p:nvSpPr>
        <p:spPr>
          <a:xfrm>
            <a:off x="303000" y="1318675"/>
            <a:ext cx="3879900" cy="3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Open Sans"/>
              <a:buChar char="●"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We like to have a diagonal confusion matrix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Font typeface="Open Sans"/>
              <a:buChar char="○"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High TP and TN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Font typeface="Open Sans"/>
              <a:buChar char="○"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Low FP and FN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1" name="Google Shape;431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11700" y="-90175"/>
            <a:ext cx="85206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1800"/>
              </a:spcAft>
              <a:buNone/>
            </a:pPr>
            <a:r>
              <a:rPr b="0" lang="en" sz="2400">
                <a:solidFill>
                  <a:srgbClr val="3C78D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Why do we care about visualization</a:t>
            </a:r>
            <a:endParaRPr b="0" sz="2400">
              <a:solidFill>
                <a:srgbClr val="3C78D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642000" y="1215275"/>
            <a:ext cx="6714900" cy="3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365150" y="927325"/>
            <a:ext cx="8246400" cy="3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Exploring data 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Discover important characteristics 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Proper communication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Make sure everybody understand our massage</a:t>
            </a:r>
            <a:endParaRPr sz="2100"/>
          </a:p>
        </p:txBody>
      </p:sp>
      <p:sp>
        <p:nvSpPr>
          <p:cNvPr id="84" name="Google Shape;8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2"/>
          <p:cNvSpPr txBox="1"/>
          <p:nvPr>
            <p:ph type="title"/>
          </p:nvPr>
        </p:nvSpPr>
        <p:spPr>
          <a:xfrm>
            <a:off x="311700" y="-213675"/>
            <a:ext cx="85206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3C78D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Explain precision, recall, FPR and FNR and their importance in different problems</a:t>
            </a:r>
            <a:endParaRPr b="0" sz="2400">
              <a:solidFill>
                <a:srgbClr val="3C78D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3C78D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sz="2400">
              <a:solidFill>
                <a:srgbClr val="3C78D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1800"/>
              </a:spcAft>
              <a:buNone/>
            </a:pPr>
            <a:r>
              <a:t/>
            </a:r>
            <a:endParaRPr b="0" sz="2400">
              <a:solidFill>
                <a:srgbClr val="3C78D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7" name="Google Shape;437;p42"/>
          <p:cNvPicPr preferRelativeResize="0"/>
          <p:nvPr/>
        </p:nvPicPr>
        <p:blipFill rotWithShape="1">
          <a:blip r:embed="rId3">
            <a:alphaModFix/>
          </a:blip>
          <a:srcRect b="65793" l="0" r="0" t="0"/>
          <a:stretch/>
        </p:blipFill>
        <p:spPr>
          <a:xfrm>
            <a:off x="699100" y="977975"/>
            <a:ext cx="7701550" cy="106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2"/>
          <p:cNvPicPr preferRelativeResize="0"/>
          <p:nvPr/>
        </p:nvPicPr>
        <p:blipFill rotWithShape="1">
          <a:blip r:embed="rId3">
            <a:alphaModFix/>
          </a:blip>
          <a:srcRect b="0" l="0" r="0" t="69613"/>
          <a:stretch/>
        </p:blipFill>
        <p:spPr>
          <a:xfrm>
            <a:off x="878050" y="2029675"/>
            <a:ext cx="7701550" cy="94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2"/>
          <p:cNvPicPr preferRelativeResize="0"/>
          <p:nvPr/>
        </p:nvPicPr>
        <p:blipFill rotWithShape="1">
          <a:blip r:embed="rId4">
            <a:alphaModFix/>
          </a:blip>
          <a:srcRect b="47162" l="0" r="0" t="0"/>
          <a:stretch/>
        </p:blipFill>
        <p:spPr>
          <a:xfrm>
            <a:off x="462025" y="3011186"/>
            <a:ext cx="7927474" cy="1019089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3"/>
          <p:cNvSpPr txBox="1"/>
          <p:nvPr>
            <p:ph type="title"/>
          </p:nvPr>
        </p:nvSpPr>
        <p:spPr>
          <a:xfrm>
            <a:off x="311700" y="-213675"/>
            <a:ext cx="85206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3C78D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Explain precision, recall, FPR and FNR and their importance in different problems</a:t>
            </a:r>
            <a:endParaRPr b="0" sz="2400">
              <a:solidFill>
                <a:srgbClr val="3C78D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3C78D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sz="2400">
              <a:solidFill>
                <a:srgbClr val="3C78D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1800"/>
              </a:spcAft>
              <a:buNone/>
            </a:pPr>
            <a:r>
              <a:t/>
            </a:r>
            <a:endParaRPr b="0" sz="2400">
              <a:solidFill>
                <a:srgbClr val="3C78D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6" name="Google Shape;446;p43"/>
          <p:cNvPicPr preferRelativeResize="0"/>
          <p:nvPr/>
        </p:nvPicPr>
        <p:blipFill rotWithShape="1">
          <a:blip r:embed="rId3">
            <a:alphaModFix/>
          </a:blip>
          <a:srcRect b="65793" l="0" r="0" t="0"/>
          <a:stretch/>
        </p:blipFill>
        <p:spPr>
          <a:xfrm>
            <a:off x="699100" y="977975"/>
            <a:ext cx="7701550" cy="106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3"/>
          <p:cNvPicPr preferRelativeResize="0"/>
          <p:nvPr/>
        </p:nvPicPr>
        <p:blipFill rotWithShape="1">
          <a:blip r:embed="rId3">
            <a:alphaModFix/>
          </a:blip>
          <a:srcRect b="0" l="0" r="0" t="69613"/>
          <a:stretch/>
        </p:blipFill>
        <p:spPr>
          <a:xfrm>
            <a:off x="878050" y="2029675"/>
            <a:ext cx="7701550" cy="94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3"/>
          <p:cNvPicPr preferRelativeResize="0"/>
          <p:nvPr/>
        </p:nvPicPr>
        <p:blipFill rotWithShape="1">
          <a:blip r:embed="rId4">
            <a:alphaModFix/>
          </a:blip>
          <a:srcRect b="47162" l="0" r="0" t="0"/>
          <a:stretch/>
        </p:blipFill>
        <p:spPr>
          <a:xfrm>
            <a:off x="462025" y="3011186"/>
            <a:ext cx="7927474" cy="1019089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3"/>
          <p:cNvSpPr txBox="1"/>
          <p:nvPr/>
        </p:nvSpPr>
        <p:spPr>
          <a:xfrm>
            <a:off x="127300" y="4025975"/>
            <a:ext cx="40647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uFill>
                  <a:noFill/>
                </a:uFill>
                <a:hlinkClick r:id="rId5"/>
              </a:rPr>
              <a:t>Specificity = true negative rate</a:t>
            </a:r>
            <a:r>
              <a:rPr lang="en" sz="1800"/>
              <a:t> (TNR)</a:t>
            </a:r>
            <a:endParaRPr sz="1800"/>
          </a:p>
        </p:txBody>
      </p:sp>
      <p:sp>
        <p:nvSpPr>
          <p:cNvPr id="450" name="Google Shape;450;p43"/>
          <p:cNvSpPr txBox="1"/>
          <p:nvPr/>
        </p:nvSpPr>
        <p:spPr>
          <a:xfrm>
            <a:off x="4192025" y="4025975"/>
            <a:ext cx="47313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uFill>
                  <a:noFill/>
                </a:uFill>
                <a:hlinkClick r:id="rId6"/>
              </a:rPr>
              <a:t>Sensitivity</a:t>
            </a:r>
            <a:r>
              <a:rPr lang="en" sz="1800"/>
              <a:t> = </a:t>
            </a:r>
            <a:r>
              <a:rPr lang="en" sz="1800">
                <a:uFill>
                  <a:noFill/>
                </a:uFill>
                <a:hlinkClick r:id="rId7"/>
              </a:rPr>
              <a:t>recall</a:t>
            </a:r>
            <a:r>
              <a:rPr lang="en" sz="1800"/>
              <a:t> = </a:t>
            </a:r>
            <a:r>
              <a:rPr lang="en" sz="1800">
                <a:uFill>
                  <a:noFill/>
                </a:uFill>
                <a:hlinkClick r:id="rId8"/>
              </a:rPr>
              <a:t>true positive rate</a:t>
            </a:r>
            <a:r>
              <a:rPr lang="en" sz="1800"/>
              <a:t> (TPR)</a:t>
            </a:r>
            <a:endParaRPr sz="1800"/>
          </a:p>
        </p:txBody>
      </p:sp>
      <p:sp>
        <p:nvSpPr>
          <p:cNvPr id="451" name="Google Shape;451;p43"/>
          <p:cNvSpPr txBox="1"/>
          <p:nvPr/>
        </p:nvSpPr>
        <p:spPr>
          <a:xfrm>
            <a:off x="2070225" y="4539575"/>
            <a:ext cx="18789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Open Sans"/>
                <a:ea typeface="Open Sans"/>
                <a:cs typeface="Open Sans"/>
                <a:sym typeface="Open Sans"/>
              </a:rPr>
              <a:t>FPR = 1-TNR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2" name="Google Shape;452;p43"/>
          <p:cNvSpPr txBox="1"/>
          <p:nvPr/>
        </p:nvSpPr>
        <p:spPr>
          <a:xfrm>
            <a:off x="4291825" y="4539575"/>
            <a:ext cx="18789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Open Sans"/>
                <a:ea typeface="Open Sans"/>
                <a:cs typeface="Open Sans"/>
                <a:sym typeface="Open Sans"/>
              </a:rPr>
              <a:t>FNR = 1-TPR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3" name="Google Shape;453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 Curve</a:t>
            </a:r>
            <a:endParaRPr/>
          </a:p>
        </p:txBody>
      </p:sp>
      <p:sp>
        <p:nvSpPr>
          <p:cNvPr id="459" name="Google Shape;459;p4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Compute Receiver operating characteristic</a:t>
            </a:r>
            <a:r>
              <a:rPr lang="en"/>
              <a:t> </a:t>
            </a:r>
            <a:endParaRPr/>
          </a:p>
        </p:txBody>
      </p:sp>
      <p:sp>
        <p:nvSpPr>
          <p:cNvPr id="460" name="Google Shape;460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1" name="Google Shape;46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0475" y="1687250"/>
            <a:ext cx="4058899" cy="304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7" name="Google Shape;46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25" y="538150"/>
            <a:ext cx="5029200" cy="21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8575" y="100950"/>
            <a:ext cx="2751550" cy="250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250" y="2603725"/>
            <a:ext cx="5847212" cy="232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2400" y="2636125"/>
            <a:ext cx="2454775" cy="223282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5"/>
          <p:cNvSpPr txBox="1"/>
          <p:nvPr/>
        </p:nvSpPr>
        <p:spPr>
          <a:xfrm>
            <a:off x="0" y="4752300"/>
            <a:ext cx="63600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FF"/>
                </a:solidFill>
              </a:rPr>
              <a:t>https://towardsdatascience.com/understanding-auc-roc-curve-68b2303cc9c5</a:t>
            </a:r>
            <a:endParaRPr sz="11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6"/>
          <p:cNvSpPr txBox="1"/>
          <p:nvPr>
            <p:ph type="title"/>
          </p:nvPr>
        </p:nvSpPr>
        <p:spPr>
          <a:xfrm>
            <a:off x="311700" y="62225"/>
            <a:ext cx="85206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1800"/>
              </a:spcAft>
              <a:buNone/>
            </a:pPr>
            <a:r>
              <a:rPr b="0" lang="en" sz="2400">
                <a:solidFill>
                  <a:srgbClr val="3C78D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Give some examples of supervised learning in industries</a:t>
            </a:r>
            <a:endParaRPr b="0" sz="2400">
              <a:solidFill>
                <a:srgbClr val="3C78D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7" name="Google Shape;477;p46"/>
          <p:cNvSpPr txBox="1"/>
          <p:nvPr/>
        </p:nvSpPr>
        <p:spPr>
          <a:xfrm>
            <a:off x="775950" y="1247350"/>
            <a:ext cx="7379100" cy="31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●"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Image recognition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○"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Face recognition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●"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Medical diagnosis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●"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Predicting stock price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●"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Predicting house market change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8" name="Google Shape;478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7"/>
          <p:cNvSpPr txBox="1"/>
          <p:nvPr>
            <p:ph type="title"/>
          </p:nvPr>
        </p:nvSpPr>
        <p:spPr>
          <a:xfrm>
            <a:off x="311700" y="23200"/>
            <a:ext cx="85206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1800"/>
              </a:spcAft>
              <a:buNone/>
            </a:pPr>
            <a:r>
              <a:rPr b="0" lang="en" sz="2400">
                <a:solidFill>
                  <a:srgbClr val="3C78D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 is the difference between k-means and k-NN?</a:t>
            </a:r>
            <a:endParaRPr b="0" sz="2400">
              <a:solidFill>
                <a:srgbClr val="3C78D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4" name="Google Shape;484;p47"/>
          <p:cNvSpPr/>
          <p:nvPr/>
        </p:nvSpPr>
        <p:spPr>
          <a:xfrm>
            <a:off x="7014275" y="1874500"/>
            <a:ext cx="190800" cy="197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7"/>
          <p:cNvSpPr/>
          <p:nvPr/>
        </p:nvSpPr>
        <p:spPr>
          <a:xfrm>
            <a:off x="7395275" y="1874500"/>
            <a:ext cx="190800" cy="197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7"/>
          <p:cNvSpPr/>
          <p:nvPr/>
        </p:nvSpPr>
        <p:spPr>
          <a:xfrm>
            <a:off x="7242875" y="2255500"/>
            <a:ext cx="190800" cy="197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47"/>
          <p:cNvSpPr/>
          <p:nvPr/>
        </p:nvSpPr>
        <p:spPr>
          <a:xfrm>
            <a:off x="7776275" y="3017500"/>
            <a:ext cx="190800" cy="1977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47"/>
          <p:cNvSpPr/>
          <p:nvPr/>
        </p:nvSpPr>
        <p:spPr>
          <a:xfrm>
            <a:off x="8081075" y="3398500"/>
            <a:ext cx="190800" cy="1977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7"/>
          <p:cNvSpPr/>
          <p:nvPr/>
        </p:nvSpPr>
        <p:spPr>
          <a:xfrm>
            <a:off x="7623875" y="3398500"/>
            <a:ext cx="190800" cy="1977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7"/>
          <p:cNvSpPr/>
          <p:nvPr/>
        </p:nvSpPr>
        <p:spPr>
          <a:xfrm>
            <a:off x="8385875" y="2331700"/>
            <a:ext cx="190800" cy="1977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47"/>
          <p:cNvSpPr/>
          <p:nvPr/>
        </p:nvSpPr>
        <p:spPr>
          <a:xfrm>
            <a:off x="8538275" y="1798300"/>
            <a:ext cx="190800" cy="1977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47"/>
          <p:cNvSpPr/>
          <p:nvPr/>
        </p:nvSpPr>
        <p:spPr>
          <a:xfrm>
            <a:off x="8766875" y="2179300"/>
            <a:ext cx="190800" cy="1977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47"/>
          <p:cNvSpPr/>
          <p:nvPr/>
        </p:nvSpPr>
        <p:spPr>
          <a:xfrm>
            <a:off x="7136975" y="1958800"/>
            <a:ext cx="296700" cy="2967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7"/>
          <p:cNvSpPr/>
          <p:nvPr/>
        </p:nvSpPr>
        <p:spPr>
          <a:xfrm>
            <a:off x="8432375" y="2035000"/>
            <a:ext cx="296700" cy="296700"/>
          </a:xfrm>
          <a:prstGeom prst="mathPlus">
            <a:avLst>
              <a:gd fmla="val 23520" name="adj1"/>
            </a:avLst>
          </a:prstGeom>
          <a:solidFill>
            <a:srgbClr val="FF9900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7"/>
          <p:cNvSpPr/>
          <p:nvPr/>
        </p:nvSpPr>
        <p:spPr>
          <a:xfrm>
            <a:off x="7776275" y="3247350"/>
            <a:ext cx="296700" cy="296700"/>
          </a:xfrm>
          <a:prstGeom prst="mathPlus">
            <a:avLst>
              <a:gd fmla="val 23520" name="adj1"/>
            </a:avLst>
          </a:prstGeom>
          <a:solidFill>
            <a:srgbClr val="4A86E8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7"/>
          <p:cNvSpPr/>
          <p:nvPr/>
        </p:nvSpPr>
        <p:spPr>
          <a:xfrm>
            <a:off x="4281850" y="2002800"/>
            <a:ext cx="190800" cy="197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47"/>
          <p:cNvSpPr/>
          <p:nvPr/>
        </p:nvSpPr>
        <p:spPr>
          <a:xfrm>
            <a:off x="4662850" y="2002800"/>
            <a:ext cx="190800" cy="197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7"/>
          <p:cNvSpPr/>
          <p:nvPr/>
        </p:nvSpPr>
        <p:spPr>
          <a:xfrm>
            <a:off x="4510450" y="2383800"/>
            <a:ext cx="190800" cy="197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7"/>
          <p:cNvSpPr/>
          <p:nvPr/>
        </p:nvSpPr>
        <p:spPr>
          <a:xfrm>
            <a:off x="5043850" y="3145800"/>
            <a:ext cx="190800" cy="197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7"/>
          <p:cNvSpPr/>
          <p:nvPr/>
        </p:nvSpPr>
        <p:spPr>
          <a:xfrm>
            <a:off x="5348650" y="3526800"/>
            <a:ext cx="190800" cy="197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7"/>
          <p:cNvSpPr/>
          <p:nvPr/>
        </p:nvSpPr>
        <p:spPr>
          <a:xfrm>
            <a:off x="4891450" y="3526800"/>
            <a:ext cx="190800" cy="197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7"/>
          <p:cNvSpPr/>
          <p:nvPr/>
        </p:nvSpPr>
        <p:spPr>
          <a:xfrm>
            <a:off x="5653450" y="2460000"/>
            <a:ext cx="190800" cy="197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7"/>
          <p:cNvSpPr/>
          <p:nvPr/>
        </p:nvSpPr>
        <p:spPr>
          <a:xfrm>
            <a:off x="5805850" y="1926600"/>
            <a:ext cx="190800" cy="197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7"/>
          <p:cNvSpPr/>
          <p:nvPr/>
        </p:nvSpPr>
        <p:spPr>
          <a:xfrm>
            <a:off x="6034450" y="2307600"/>
            <a:ext cx="190800" cy="1977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7"/>
          <p:cNvSpPr/>
          <p:nvPr/>
        </p:nvSpPr>
        <p:spPr>
          <a:xfrm>
            <a:off x="6161925" y="2890775"/>
            <a:ext cx="1271700" cy="45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7"/>
          <p:cNvSpPr txBox="1"/>
          <p:nvPr/>
        </p:nvSpPr>
        <p:spPr>
          <a:xfrm>
            <a:off x="6100950" y="2571275"/>
            <a:ext cx="12717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Open Sans"/>
                <a:ea typeface="Open Sans"/>
                <a:cs typeface="Open Sans"/>
                <a:sym typeface="Open Sans"/>
              </a:rPr>
              <a:t>k-means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07" name="Google Shape;507;p47"/>
          <p:cNvPicPr preferRelativeResize="0"/>
          <p:nvPr/>
        </p:nvPicPr>
        <p:blipFill rotWithShape="1">
          <a:blip r:embed="rId3">
            <a:alphaModFix/>
          </a:blip>
          <a:srcRect b="0" l="0" r="0" t="7757"/>
          <a:stretch/>
        </p:blipFill>
        <p:spPr>
          <a:xfrm>
            <a:off x="226225" y="1871650"/>
            <a:ext cx="3824474" cy="2688974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7"/>
          <p:cNvSpPr/>
          <p:nvPr/>
        </p:nvSpPr>
        <p:spPr>
          <a:xfrm>
            <a:off x="2185093" y="2705286"/>
            <a:ext cx="537900" cy="4431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9" name="Google Shape;509;p47"/>
          <p:cNvGrpSpPr/>
          <p:nvPr/>
        </p:nvGrpSpPr>
        <p:grpSpPr>
          <a:xfrm>
            <a:off x="2328746" y="2867187"/>
            <a:ext cx="299821" cy="180065"/>
            <a:chOff x="4824825" y="2776475"/>
            <a:chExt cx="398275" cy="227700"/>
          </a:xfrm>
        </p:grpSpPr>
        <p:cxnSp>
          <p:nvCxnSpPr>
            <p:cNvPr id="510" name="Google Shape;510;p47"/>
            <p:cNvCxnSpPr/>
            <p:nvPr/>
          </p:nvCxnSpPr>
          <p:spPr>
            <a:xfrm rot="10800000">
              <a:off x="4824825" y="2776575"/>
              <a:ext cx="193500" cy="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1" name="Google Shape;511;p47"/>
            <p:cNvCxnSpPr/>
            <p:nvPr/>
          </p:nvCxnSpPr>
          <p:spPr>
            <a:xfrm flipH="1" rot="10800000">
              <a:off x="4950050" y="2776475"/>
              <a:ext cx="68400" cy="227700"/>
            </a:xfrm>
            <a:prstGeom prst="straightConnector1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2" name="Google Shape;512;p47"/>
            <p:cNvCxnSpPr/>
            <p:nvPr/>
          </p:nvCxnSpPr>
          <p:spPr>
            <a:xfrm>
              <a:off x="5030800" y="2776675"/>
              <a:ext cx="192300" cy="216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13" name="Google Shape;513;p47"/>
          <p:cNvSpPr txBox="1"/>
          <p:nvPr/>
        </p:nvSpPr>
        <p:spPr>
          <a:xfrm>
            <a:off x="129450" y="1985500"/>
            <a:ext cx="7029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hight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4" name="Google Shape;514;p47"/>
          <p:cNvSpPr txBox="1"/>
          <p:nvPr/>
        </p:nvSpPr>
        <p:spPr>
          <a:xfrm>
            <a:off x="2906003" y="4173250"/>
            <a:ext cx="9903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1E8D9"/>
                </a:solidFill>
                <a:latin typeface="Open Sans"/>
                <a:ea typeface="Open Sans"/>
                <a:cs typeface="Open Sans"/>
                <a:sym typeface="Open Sans"/>
              </a:rPr>
              <a:t>weight</a:t>
            </a:r>
            <a:endParaRPr/>
          </a:p>
        </p:txBody>
      </p:sp>
      <p:sp>
        <p:nvSpPr>
          <p:cNvPr id="515" name="Google Shape;515;p47"/>
          <p:cNvSpPr txBox="1"/>
          <p:nvPr/>
        </p:nvSpPr>
        <p:spPr>
          <a:xfrm>
            <a:off x="5576200" y="1034325"/>
            <a:ext cx="25977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Unsupervised learning (clustering)</a:t>
            </a:r>
            <a:endParaRPr sz="2000"/>
          </a:p>
        </p:txBody>
      </p:sp>
      <p:sp>
        <p:nvSpPr>
          <p:cNvPr id="516" name="Google Shape;516;p47"/>
          <p:cNvSpPr txBox="1"/>
          <p:nvPr/>
        </p:nvSpPr>
        <p:spPr>
          <a:xfrm>
            <a:off x="905550" y="966125"/>
            <a:ext cx="25977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</a:t>
            </a:r>
            <a:r>
              <a:rPr lang="en" sz="2000"/>
              <a:t>upervised learning (classification)</a:t>
            </a:r>
            <a:endParaRPr sz="2000"/>
          </a:p>
        </p:txBody>
      </p:sp>
      <p:sp>
        <p:nvSpPr>
          <p:cNvPr id="517" name="Google Shape;517;p47"/>
          <p:cNvSpPr txBox="1"/>
          <p:nvPr/>
        </p:nvSpPr>
        <p:spPr>
          <a:xfrm>
            <a:off x="1451300" y="1747000"/>
            <a:ext cx="12717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Open Sans"/>
                <a:ea typeface="Open Sans"/>
                <a:cs typeface="Open Sans"/>
                <a:sym typeface="Open Sans"/>
              </a:rPr>
              <a:t>k-NN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8" name="Google Shape;518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8"/>
          <p:cNvSpPr txBox="1"/>
          <p:nvPr>
            <p:ph type="title"/>
          </p:nvPr>
        </p:nvSpPr>
        <p:spPr>
          <a:xfrm>
            <a:off x="311700" y="-13975"/>
            <a:ext cx="85206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1800"/>
              </a:spcAft>
              <a:buNone/>
            </a:pPr>
            <a:r>
              <a:rPr b="0" lang="en" sz="2400">
                <a:solidFill>
                  <a:srgbClr val="3C78D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 do you choose between the models to finally use it in the corresponding business?</a:t>
            </a:r>
            <a:endParaRPr b="0" sz="2400">
              <a:solidFill>
                <a:srgbClr val="3C78D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4" name="Google Shape;524;p48"/>
          <p:cNvSpPr txBox="1"/>
          <p:nvPr/>
        </p:nvSpPr>
        <p:spPr>
          <a:xfrm>
            <a:off x="585775" y="1453000"/>
            <a:ext cx="8063700" cy="3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●"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Choosing low-bias models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○"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Training set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●"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Assess generalizability (overfitting)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○"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Validation set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●"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Assess the performance of the final chosen model 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○"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To have a clue about the potential performance in action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5" name="Google Shape;525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9"/>
          <p:cNvSpPr txBox="1"/>
          <p:nvPr>
            <p:ph type="title"/>
          </p:nvPr>
        </p:nvSpPr>
        <p:spPr>
          <a:xfrm>
            <a:off x="235500" y="-166375"/>
            <a:ext cx="85206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1800"/>
              </a:spcAft>
              <a:buNone/>
            </a:pPr>
            <a:r>
              <a:rPr b="0" lang="en" sz="2400">
                <a:solidFill>
                  <a:srgbClr val="3C78D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When do you use classification versus regression?</a:t>
            </a:r>
            <a:endParaRPr b="0" sz="2400">
              <a:solidFill>
                <a:srgbClr val="3C78D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31" name="Google Shape;531;p49"/>
          <p:cNvCxnSpPr/>
          <p:nvPr/>
        </p:nvCxnSpPr>
        <p:spPr>
          <a:xfrm>
            <a:off x="526975" y="3497625"/>
            <a:ext cx="23226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2" name="Google Shape;532;p49"/>
          <p:cNvCxnSpPr/>
          <p:nvPr/>
        </p:nvCxnSpPr>
        <p:spPr>
          <a:xfrm flipH="1" rot="10800000">
            <a:off x="526975" y="1335825"/>
            <a:ext cx="8100" cy="2161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3" name="Google Shape;533;p49"/>
          <p:cNvSpPr/>
          <p:nvPr/>
        </p:nvSpPr>
        <p:spPr>
          <a:xfrm>
            <a:off x="1643475" y="2131075"/>
            <a:ext cx="104400" cy="963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9"/>
          <p:cNvSpPr/>
          <p:nvPr/>
        </p:nvSpPr>
        <p:spPr>
          <a:xfrm>
            <a:off x="1795875" y="2588275"/>
            <a:ext cx="104400" cy="963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9"/>
          <p:cNvSpPr/>
          <p:nvPr/>
        </p:nvSpPr>
        <p:spPr>
          <a:xfrm>
            <a:off x="2253075" y="2359675"/>
            <a:ext cx="104400" cy="963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9"/>
          <p:cNvSpPr/>
          <p:nvPr/>
        </p:nvSpPr>
        <p:spPr>
          <a:xfrm>
            <a:off x="1948275" y="2054875"/>
            <a:ext cx="104400" cy="963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9"/>
          <p:cNvSpPr/>
          <p:nvPr/>
        </p:nvSpPr>
        <p:spPr>
          <a:xfrm>
            <a:off x="2405475" y="2054875"/>
            <a:ext cx="104400" cy="963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9"/>
          <p:cNvSpPr/>
          <p:nvPr/>
        </p:nvSpPr>
        <p:spPr>
          <a:xfrm>
            <a:off x="2024475" y="2512075"/>
            <a:ext cx="104400" cy="963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9"/>
          <p:cNvSpPr/>
          <p:nvPr/>
        </p:nvSpPr>
        <p:spPr>
          <a:xfrm>
            <a:off x="1491075" y="2359675"/>
            <a:ext cx="104400" cy="963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9"/>
          <p:cNvSpPr/>
          <p:nvPr/>
        </p:nvSpPr>
        <p:spPr>
          <a:xfrm>
            <a:off x="1491075" y="2740675"/>
            <a:ext cx="104400" cy="963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9"/>
          <p:cNvSpPr/>
          <p:nvPr/>
        </p:nvSpPr>
        <p:spPr>
          <a:xfrm>
            <a:off x="1186275" y="2588275"/>
            <a:ext cx="104400" cy="963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9"/>
          <p:cNvSpPr/>
          <p:nvPr/>
        </p:nvSpPr>
        <p:spPr>
          <a:xfrm>
            <a:off x="2253075" y="1826275"/>
            <a:ext cx="104400" cy="963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9"/>
          <p:cNvSpPr/>
          <p:nvPr/>
        </p:nvSpPr>
        <p:spPr>
          <a:xfrm>
            <a:off x="1795875" y="2359675"/>
            <a:ext cx="104400" cy="963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9"/>
          <p:cNvSpPr/>
          <p:nvPr/>
        </p:nvSpPr>
        <p:spPr>
          <a:xfrm>
            <a:off x="2176875" y="2054875"/>
            <a:ext cx="104400" cy="963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49"/>
          <p:cNvSpPr/>
          <p:nvPr/>
        </p:nvSpPr>
        <p:spPr>
          <a:xfrm>
            <a:off x="1186275" y="2893075"/>
            <a:ext cx="104400" cy="963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9"/>
          <p:cNvSpPr/>
          <p:nvPr/>
        </p:nvSpPr>
        <p:spPr>
          <a:xfrm>
            <a:off x="1033875" y="2816875"/>
            <a:ext cx="104400" cy="963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9"/>
          <p:cNvSpPr/>
          <p:nvPr/>
        </p:nvSpPr>
        <p:spPr>
          <a:xfrm>
            <a:off x="957675" y="3121675"/>
            <a:ext cx="104400" cy="963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8" name="Google Shape;548;p49"/>
          <p:cNvCxnSpPr/>
          <p:nvPr/>
        </p:nvCxnSpPr>
        <p:spPr>
          <a:xfrm flipH="1">
            <a:off x="663475" y="1592925"/>
            <a:ext cx="2338800" cy="16557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9" name="Google Shape;549;p49"/>
          <p:cNvSpPr txBox="1"/>
          <p:nvPr/>
        </p:nvSpPr>
        <p:spPr>
          <a:xfrm>
            <a:off x="1795875" y="1184150"/>
            <a:ext cx="20889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Regression line</a:t>
            </a:r>
            <a:endParaRPr sz="2000"/>
          </a:p>
        </p:txBody>
      </p:sp>
      <p:sp>
        <p:nvSpPr>
          <p:cNvPr id="550" name="Google Shape;550;p49"/>
          <p:cNvSpPr txBox="1"/>
          <p:nvPr/>
        </p:nvSpPr>
        <p:spPr>
          <a:xfrm>
            <a:off x="2471875" y="3445825"/>
            <a:ext cx="4179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1" name="Google Shape;551;p49"/>
          <p:cNvSpPr txBox="1"/>
          <p:nvPr/>
        </p:nvSpPr>
        <p:spPr>
          <a:xfrm>
            <a:off x="20375" y="1266050"/>
            <a:ext cx="4179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2" name="Google Shape;552;p49"/>
          <p:cNvSpPr txBox="1"/>
          <p:nvPr/>
        </p:nvSpPr>
        <p:spPr>
          <a:xfrm>
            <a:off x="477075" y="752275"/>
            <a:ext cx="36771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Regression (linear regression) </a:t>
            </a:r>
            <a:endParaRPr sz="2000"/>
          </a:p>
        </p:txBody>
      </p:sp>
      <p:sp>
        <p:nvSpPr>
          <p:cNvPr id="553" name="Google Shape;553;p49"/>
          <p:cNvSpPr txBox="1"/>
          <p:nvPr/>
        </p:nvSpPr>
        <p:spPr>
          <a:xfrm>
            <a:off x="4668875" y="752275"/>
            <a:ext cx="40953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Classification (logistic regression) </a:t>
            </a:r>
            <a:endParaRPr sz="2000"/>
          </a:p>
        </p:txBody>
      </p:sp>
      <p:cxnSp>
        <p:nvCxnSpPr>
          <p:cNvPr id="554" name="Google Shape;554;p49"/>
          <p:cNvCxnSpPr/>
          <p:nvPr/>
        </p:nvCxnSpPr>
        <p:spPr>
          <a:xfrm>
            <a:off x="5271900" y="3589300"/>
            <a:ext cx="23226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5" name="Google Shape;555;p49"/>
          <p:cNvCxnSpPr/>
          <p:nvPr/>
        </p:nvCxnSpPr>
        <p:spPr>
          <a:xfrm flipH="1" rot="10800000">
            <a:off x="5271900" y="1427500"/>
            <a:ext cx="8100" cy="2161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6" name="Google Shape;556;p49"/>
          <p:cNvSpPr/>
          <p:nvPr/>
        </p:nvSpPr>
        <p:spPr>
          <a:xfrm>
            <a:off x="6921800" y="1536950"/>
            <a:ext cx="104400" cy="963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9"/>
          <p:cNvSpPr/>
          <p:nvPr/>
        </p:nvSpPr>
        <p:spPr>
          <a:xfrm>
            <a:off x="6769400" y="1536950"/>
            <a:ext cx="104400" cy="963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9"/>
          <p:cNvSpPr/>
          <p:nvPr/>
        </p:nvSpPr>
        <p:spPr>
          <a:xfrm>
            <a:off x="6540800" y="1536950"/>
            <a:ext cx="104400" cy="963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9"/>
          <p:cNvSpPr/>
          <p:nvPr/>
        </p:nvSpPr>
        <p:spPr>
          <a:xfrm>
            <a:off x="7407200" y="1536950"/>
            <a:ext cx="104400" cy="963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9"/>
          <p:cNvSpPr/>
          <p:nvPr/>
        </p:nvSpPr>
        <p:spPr>
          <a:xfrm>
            <a:off x="6236000" y="3213350"/>
            <a:ext cx="104400" cy="96300"/>
          </a:xfrm>
          <a:prstGeom prst="flowChartConnector">
            <a:avLst/>
          </a:prstGeom>
          <a:solidFill>
            <a:srgbClr val="0000FF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49"/>
          <p:cNvSpPr/>
          <p:nvPr/>
        </p:nvSpPr>
        <p:spPr>
          <a:xfrm>
            <a:off x="6083600" y="3213350"/>
            <a:ext cx="104400" cy="96300"/>
          </a:xfrm>
          <a:prstGeom prst="flowChartConnector">
            <a:avLst/>
          </a:prstGeom>
          <a:solidFill>
            <a:srgbClr val="0000FF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9"/>
          <p:cNvSpPr/>
          <p:nvPr/>
        </p:nvSpPr>
        <p:spPr>
          <a:xfrm>
            <a:off x="5931200" y="3213350"/>
            <a:ext cx="104400" cy="96300"/>
          </a:xfrm>
          <a:prstGeom prst="flowChartConnector">
            <a:avLst/>
          </a:prstGeom>
          <a:solidFill>
            <a:srgbClr val="0000FF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9"/>
          <p:cNvSpPr/>
          <p:nvPr/>
        </p:nvSpPr>
        <p:spPr>
          <a:xfrm>
            <a:off x="7226600" y="1536950"/>
            <a:ext cx="104400" cy="963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9"/>
          <p:cNvSpPr/>
          <p:nvPr/>
        </p:nvSpPr>
        <p:spPr>
          <a:xfrm>
            <a:off x="7074200" y="1536950"/>
            <a:ext cx="104400" cy="963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9"/>
          <p:cNvSpPr/>
          <p:nvPr/>
        </p:nvSpPr>
        <p:spPr>
          <a:xfrm>
            <a:off x="5778800" y="3213350"/>
            <a:ext cx="104400" cy="96300"/>
          </a:xfrm>
          <a:prstGeom prst="flowChartConnector">
            <a:avLst/>
          </a:prstGeom>
          <a:solidFill>
            <a:srgbClr val="0000FF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9"/>
          <p:cNvSpPr/>
          <p:nvPr/>
        </p:nvSpPr>
        <p:spPr>
          <a:xfrm>
            <a:off x="5474000" y="3213350"/>
            <a:ext cx="104400" cy="96300"/>
          </a:xfrm>
          <a:prstGeom prst="flowChartConnector">
            <a:avLst/>
          </a:prstGeom>
          <a:solidFill>
            <a:srgbClr val="0000FF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49"/>
          <p:cNvSpPr/>
          <p:nvPr/>
        </p:nvSpPr>
        <p:spPr>
          <a:xfrm>
            <a:off x="5626400" y="3213350"/>
            <a:ext cx="104400" cy="96300"/>
          </a:xfrm>
          <a:prstGeom prst="flowChartConnector">
            <a:avLst/>
          </a:prstGeom>
          <a:solidFill>
            <a:srgbClr val="0000FF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49"/>
          <p:cNvSpPr txBox="1"/>
          <p:nvPr/>
        </p:nvSpPr>
        <p:spPr>
          <a:xfrm>
            <a:off x="7216800" y="3537500"/>
            <a:ext cx="4179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9" name="Google Shape;569;p49"/>
          <p:cNvSpPr txBox="1"/>
          <p:nvPr/>
        </p:nvSpPr>
        <p:spPr>
          <a:xfrm>
            <a:off x="4765300" y="1357725"/>
            <a:ext cx="4179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0" name="Google Shape;570;p49"/>
          <p:cNvSpPr/>
          <p:nvPr/>
        </p:nvSpPr>
        <p:spPr>
          <a:xfrm>
            <a:off x="5609750" y="3200250"/>
            <a:ext cx="691175" cy="8050"/>
          </a:xfrm>
          <a:custGeom>
            <a:rect b="b" l="l" r="r" t="t"/>
            <a:pathLst>
              <a:path extrusionOk="0" h="322" w="27647">
                <a:moveTo>
                  <a:pt x="0" y="0"/>
                </a:moveTo>
                <a:cubicBezTo>
                  <a:pt x="4608" y="54"/>
                  <a:pt x="23039" y="268"/>
                  <a:pt x="27647" y="322"/>
                </a:cubicBezTo>
              </a:path>
            </a:pathLst>
          </a:cu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571" name="Google Shape;571;p49"/>
          <p:cNvCxnSpPr>
            <a:stCxn id="560" idx="0"/>
            <a:endCxn id="558" idx="3"/>
          </p:cNvCxnSpPr>
          <p:nvPr/>
        </p:nvCxnSpPr>
        <p:spPr>
          <a:xfrm flipH="1" rot="10800000">
            <a:off x="6288200" y="1619150"/>
            <a:ext cx="267900" cy="15942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49"/>
          <p:cNvSpPr/>
          <p:nvPr/>
        </p:nvSpPr>
        <p:spPr>
          <a:xfrm>
            <a:off x="6553938" y="1619150"/>
            <a:ext cx="691175" cy="8050"/>
          </a:xfrm>
          <a:custGeom>
            <a:rect b="b" l="l" r="r" t="t"/>
            <a:pathLst>
              <a:path extrusionOk="0" h="322" w="27647">
                <a:moveTo>
                  <a:pt x="0" y="0"/>
                </a:moveTo>
                <a:cubicBezTo>
                  <a:pt x="4608" y="54"/>
                  <a:pt x="23039" y="268"/>
                  <a:pt x="27647" y="322"/>
                </a:cubicBezTo>
              </a:path>
            </a:pathLst>
          </a:cu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3" name="Google Shape;573;p49"/>
          <p:cNvSpPr txBox="1"/>
          <p:nvPr/>
        </p:nvSpPr>
        <p:spPr>
          <a:xfrm>
            <a:off x="663475" y="3884625"/>
            <a:ext cx="27750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Continuous output</a:t>
            </a:r>
            <a:endParaRPr b="1" sz="2200"/>
          </a:p>
        </p:txBody>
      </p:sp>
      <p:sp>
        <p:nvSpPr>
          <p:cNvPr id="574" name="Google Shape;574;p49"/>
          <p:cNvSpPr txBox="1"/>
          <p:nvPr/>
        </p:nvSpPr>
        <p:spPr>
          <a:xfrm>
            <a:off x="4859700" y="3868950"/>
            <a:ext cx="27750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Categorical</a:t>
            </a:r>
            <a:r>
              <a:rPr b="1" lang="en" sz="2200"/>
              <a:t> output</a:t>
            </a:r>
            <a:endParaRPr b="1" sz="2200"/>
          </a:p>
        </p:txBody>
      </p:sp>
      <p:sp>
        <p:nvSpPr>
          <p:cNvPr id="575" name="Google Shape;575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0"/>
          <p:cNvSpPr txBox="1"/>
          <p:nvPr>
            <p:ph type="title"/>
          </p:nvPr>
        </p:nvSpPr>
        <p:spPr>
          <a:xfrm>
            <a:off x="311700" y="62225"/>
            <a:ext cx="85206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1800"/>
              </a:spcAft>
              <a:buNone/>
            </a:pPr>
            <a:r>
              <a:rPr b="0" lang="en" sz="2400">
                <a:solidFill>
                  <a:srgbClr val="3C78D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 is logistic regression?</a:t>
            </a:r>
            <a:endParaRPr b="0" sz="2400">
              <a:solidFill>
                <a:srgbClr val="3C78D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1" name="Google Shape;581;p50"/>
          <p:cNvSpPr txBox="1"/>
          <p:nvPr/>
        </p:nvSpPr>
        <p:spPr>
          <a:xfrm>
            <a:off x="672800" y="1414738"/>
            <a:ext cx="24513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Linear regression</a:t>
            </a:r>
            <a:endParaRPr sz="2000"/>
          </a:p>
        </p:txBody>
      </p:sp>
      <p:pic>
        <p:nvPicPr>
          <p:cNvPr descr="f_i=\Sigma_iw_ix_i+b_0" id="582" name="Google Shape;582;p50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129025"/>
            <a:ext cx="3960048" cy="5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50"/>
          <p:cNvSpPr txBox="1"/>
          <p:nvPr/>
        </p:nvSpPr>
        <p:spPr>
          <a:xfrm>
            <a:off x="5702600" y="1414738"/>
            <a:ext cx="24513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Logistic regression</a:t>
            </a:r>
            <a:endParaRPr sz="2000"/>
          </a:p>
        </p:txBody>
      </p:sp>
      <p:pic>
        <p:nvPicPr>
          <p:cNvPr descr="f_i=\frac{1}{1+e^{\Sigma_iw_ix_i+b_0}}" id="584" name="Google Shape;584;p50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6071" y="1926975"/>
            <a:ext cx="3564354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1"/>
          <p:cNvSpPr txBox="1"/>
          <p:nvPr>
            <p:ph type="title"/>
          </p:nvPr>
        </p:nvSpPr>
        <p:spPr>
          <a:xfrm>
            <a:off x="311700" y="-107125"/>
            <a:ext cx="85206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1800"/>
              </a:spcAft>
              <a:buNone/>
            </a:pPr>
            <a:r>
              <a:rPr b="0" lang="en" sz="2400">
                <a:solidFill>
                  <a:srgbClr val="3C78D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 is random forest?</a:t>
            </a:r>
            <a:endParaRPr b="0" sz="2400">
              <a:solidFill>
                <a:srgbClr val="3C78D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1" name="Google Shape;591;p51"/>
          <p:cNvSpPr/>
          <p:nvPr/>
        </p:nvSpPr>
        <p:spPr>
          <a:xfrm>
            <a:off x="443000" y="1944425"/>
            <a:ext cx="1219800" cy="21987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51"/>
          <p:cNvSpPr/>
          <p:nvPr/>
        </p:nvSpPr>
        <p:spPr>
          <a:xfrm>
            <a:off x="2113625" y="1944425"/>
            <a:ext cx="1219800" cy="21987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51"/>
          <p:cNvSpPr/>
          <p:nvPr/>
        </p:nvSpPr>
        <p:spPr>
          <a:xfrm>
            <a:off x="3790025" y="1944425"/>
            <a:ext cx="1219800" cy="21987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51"/>
          <p:cNvSpPr/>
          <p:nvPr/>
        </p:nvSpPr>
        <p:spPr>
          <a:xfrm>
            <a:off x="7444400" y="1944425"/>
            <a:ext cx="1219800" cy="21987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51"/>
          <p:cNvSpPr/>
          <p:nvPr/>
        </p:nvSpPr>
        <p:spPr>
          <a:xfrm>
            <a:off x="5668800" y="3032100"/>
            <a:ext cx="139800" cy="1476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51"/>
          <p:cNvSpPr/>
          <p:nvPr/>
        </p:nvSpPr>
        <p:spPr>
          <a:xfrm>
            <a:off x="6049800" y="3032100"/>
            <a:ext cx="139800" cy="1476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51"/>
          <p:cNvSpPr/>
          <p:nvPr/>
        </p:nvSpPr>
        <p:spPr>
          <a:xfrm>
            <a:off x="6430800" y="3032100"/>
            <a:ext cx="139800" cy="1476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51"/>
          <p:cNvSpPr txBox="1"/>
          <p:nvPr/>
        </p:nvSpPr>
        <p:spPr>
          <a:xfrm>
            <a:off x="3394325" y="692150"/>
            <a:ext cx="28047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Features of sample </a:t>
            </a:r>
            <a:r>
              <a:rPr i="1" lang="en" sz="22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i="1"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99" name="Google Shape;599;p51"/>
          <p:cNvCxnSpPr>
            <a:endCxn id="591" idx="0"/>
          </p:cNvCxnSpPr>
          <p:nvPr/>
        </p:nvCxnSpPr>
        <p:spPr>
          <a:xfrm flipH="1">
            <a:off x="1052900" y="1136525"/>
            <a:ext cx="3095700" cy="807900"/>
          </a:xfrm>
          <a:prstGeom prst="straightConnector1">
            <a:avLst/>
          </a:prstGeom>
          <a:noFill/>
          <a:ln cap="flat" cmpd="sng" w="9525">
            <a:solidFill>
              <a:srgbClr val="695D4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0" name="Google Shape;600;p51"/>
          <p:cNvCxnSpPr>
            <a:endCxn id="592" idx="0"/>
          </p:cNvCxnSpPr>
          <p:nvPr/>
        </p:nvCxnSpPr>
        <p:spPr>
          <a:xfrm flipH="1">
            <a:off x="2723525" y="1175225"/>
            <a:ext cx="1829100" cy="769200"/>
          </a:xfrm>
          <a:prstGeom prst="straightConnector1">
            <a:avLst/>
          </a:prstGeom>
          <a:noFill/>
          <a:ln cap="flat" cmpd="sng" w="9525">
            <a:solidFill>
              <a:srgbClr val="695D4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1" name="Google Shape;601;p51"/>
          <p:cNvCxnSpPr>
            <a:endCxn id="593" idx="0"/>
          </p:cNvCxnSpPr>
          <p:nvPr/>
        </p:nvCxnSpPr>
        <p:spPr>
          <a:xfrm flipH="1">
            <a:off x="4399925" y="1136525"/>
            <a:ext cx="396900" cy="807900"/>
          </a:xfrm>
          <a:prstGeom prst="straightConnector1">
            <a:avLst/>
          </a:prstGeom>
          <a:noFill/>
          <a:ln cap="flat" cmpd="sng" w="9525">
            <a:solidFill>
              <a:srgbClr val="695D4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2" name="Google Shape;602;p51"/>
          <p:cNvCxnSpPr>
            <a:endCxn id="594" idx="0"/>
          </p:cNvCxnSpPr>
          <p:nvPr/>
        </p:nvCxnSpPr>
        <p:spPr>
          <a:xfrm>
            <a:off x="5826800" y="1179725"/>
            <a:ext cx="2227500" cy="764700"/>
          </a:xfrm>
          <a:prstGeom prst="straightConnector1">
            <a:avLst/>
          </a:prstGeom>
          <a:noFill/>
          <a:ln cap="flat" cmpd="sng" w="9525">
            <a:solidFill>
              <a:srgbClr val="695D4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3" name="Google Shape;603;p51"/>
          <p:cNvSpPr/>
          <p:nvPr/>
        </p:nvSpPr>
        <p:spPr>
          <a:xfrm>
            <a:off x="5254075" y="1486025"/>
            <a:ext cx="139800" cy="1476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51"/>
          <p:cNvSpPr/>
          <p:nvPr/>
        </p:nvSpPr>
        <p:spPr>
          <a:xfrm>
            <a:off x="5635075" y="1486025"/>
            <a:ext cx="139800" cy="1476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51"/>
          <p:cNvSpPr/>
          <p:nvPr/>
        </p:nvSpPr>
        <p:spPr>
          <a:xfrm>
            <a:off x="6016075" y="1486025"/>
            <a:ext cx="139800" cy="1476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51"/>
          <p:cNvSpPr txBox="1"/>
          <p:nvPr/>
        </p:nvSpPr>
        <p:spPr>
          <a:xfrm>
            <a:off x="475550" y="2628000"/>
            <a:ext cx="12198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Decision tree 1</a:t>
            </a:r>
            <a:endParaRPr sz="2000"/>
          </a:p>
        </p:txBody>
      </p:sp>
      <p:sp>
        <p:nvSpPr>
          <p:cNvPr id="607" name="Google Shape;607;p51"/>
          <p:cNvSpPr txBox="1"/>
          <p:nvPr/>
        </p:nvSpPr>
        <p:spPr>
          <a:xfrm>
            <a:off x="2075750" y="2628000"/>
            <a:ext cx="12198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Decision tree 2</a:t>
            </a:r>
            <a:endParaRPr sz="2000"/>
          </a:p>
        </p:txBody>
      </p:sp>
      <p:sp>
        <p:nvSpPr>
          <p:cNvPr id="608" name="Google Shape;608;p51"/>
          <p:cNvSpPr txBox="1"/>
          <p:nvPr/>
        </p:nvSpPr>
        <p:spPr>
          <a:xfrm>
            <a:off x="3752150" y="2628000"/>
            <a:ext cx="12198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Decision tree 3</a:t>
            </a:r>
            <a:endParaRPr sz="2000"/>
          </a:p>
        </p:txBody>
      </p:sp>
      <p:sp>
        <p:nvSpPr>
          <p:cNvPr id="609" name="Google Shape;609;p51"/>
          <p:cNvSpPr txBox="1"/>
          <p:nvPr/>
        </p:nvSpPr>
        <p:spPr>
          <a:xfrm>
            <a:off x="7409750" y="2628000"/>
            <a:ext cx="12198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Decision tree M</a:t>
            </a:r>
            <a:endParaRPr sz="2000"/>
          </a:p>
        </p:txBody>
      </p:sp>
      <p:sp>
        <p:nvSpPr>
          <p:cNvPr id="610" name="Google Shape;610;p51"/>
          <p:cNvSpPr/>
          <p:nvPr/>
        </p:nvSpPr>
        <p:spPr>
          <a:xfrm>
            <a:off x="951950" y="4143125"/>
            <a:ext cx="201900" cy="340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3A77D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51"/>
          <p:cNvSpPr/>
          <p:nvPr/>
        </p:nvSpPr>
        <p:spPr>
          <a:xfrm>
            <a:off x="2628350" y="4143125"/>
            <a:ext cx="201900" cy="340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3A77D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51"/>
          <p:cNvSpPr/>
          <p:nvPr/>
        </p:nvSpPr>
        <p:spPr>
          <a:xfrm>
            <a:off x="4304750" y="4143125"/>
            <a:ext cx="201900" cy="340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3A77D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51"/>
          <p:cNvSpPr/>
          <p:nvPr/>
        </p:nvSpPr>
        <p:spPr>
          <a:xfrm>
            <a:off x="7953350" y="4143125"/>
            <a:ext cx="201900" cy="340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3A77D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51"/>
          <p:cNvSpPr txBox="1"/>
          <p:nvPr/>
        </p:nvSpPr>
        <p:spPr>
          <a:xfrm>
            <a:off x="553250" y="4522225"/>
            <a:ext cx="10644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</a:rPr>
              <a:t>Class 1</a:t>
            </a:r>
            <a:endParaRPr sz="2000">
              <a:solidFill>
                <a:srgbClr val="FF0000"/>
              </a:solidFill>
            </a:endParaRPr>
          </a:p>
        </p:txBody>
      </p:sp>
      <p:sp>
        <p:nvSpPr>
          <p:cNvPr id="615" name="Google Shape;615;p51"/>
          <p:cNvSpPr txBox="1"/>
          <p:nvPr/>
        </p:nvSpPr>
        <p:spPr>
          <a:xfrm>
            <a:off x="2153450" y="4522225"/>
            <a:ext cx="10644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FF"/>
                </a:solidFill>
              </a:rPr>
              <a:t>Class 1</a:t>
            </a:r>
            <a:endParaRPr sz="2000">
              <a:solidFill>
                <a:srgbClr val="0000FF"/>
              </a:solidFill>
            </a:endParaRPr>
          </a:p>
        </p:txBody>
      </p:sp>
      <p:sp>
        <p:nvSpPr>
          <p:cNvPr id="616" name="Google Shape;616;p51"/>
          <p:cNvSpPr txBox="1"/>
          <p:nvPr/>
        </p:nvSpPr>
        <p:spPr>
          <a:xfrm>
            <a:off x="3829850" y="4522225"/>
            <a:ext cx="10644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</a:rPr>
              <a:t>Class 1</a:t>
            </a:r>
            <a:endParaRPr sz="2000">
              <a:solidFill>
                <a:srgbClr val="FF0000"/>
              </a:solidFill>
            </a:endParaRPr>
          </a:p>
        </p:txBody>
      </p:sp>
      <p:sp>
        <p:nvSpPr>
          <p:cNvPr id="617" name="Google Shape;617;p51"/>
          <p:cNvSpPr txBox="1"/>
          <p:nvPr/>
        </p:nvSpPr>
        <p:spPr>
          <a:xfrm>
            <a:off x="7563650" y="4522225"/>
            <a:ext cx="10644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</a:rPr>
              <a:t>Class 1</a:t>
            </a:r>
            <a:endParaRPr sz="2000">
              <a:solidFill>
                <a:srgbClr val="FF0000"/>
              </a:solidFill>
            </a:endParaRPr>
          </a:p>
        </p:txBody>
      </p:sp>
      <p:sp>
        <p:nvSpPr>
          <p:cNvPr id="618" name="Google Shape;618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11700" y="-90175"/>
            <a:ext cx="85206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1800"/>
              </a:spcAft>
              <a:buNone/>
            </a:pPr>
            <a:r>
              <a:rPr b="0" lang="en" sz="2400">
                <a:solidFill>
                  <a:srgbClr val="3C78D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Why do we care about visualization</a:t>
            </a:r>
            <a:endParaRPr b="0" sz="2400">
              <a:solidFill>
                <a:srgbClr val="3C78D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642000" y="1215275"/>
            <a:ext cx="6714900" cy="3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365150" y="927325"/>
            <a:ext cx="8246400" cy="3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Exploring data 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Discover important characteristics 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Proper communication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Make sure everybody understand our massage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Educating people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Teaching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Helping others to learn about our models and results</a:t>
            </a:r>
            <a:endParaRPr sz="2100"/>
          </a:p>
        </p:txBody>
      </p:sp>
      <p:sp>
        <p:nvSpPr>
          <p:cNvPr id="92" name="Google Shape;9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2"/>
          <p:cNvSpPr txBox="1"/>
          <p:nvPr>
            <p:ph type="title"/>
          </p:nvPr>
        </p:nvSpPr>
        <p:spPr>
          <a:xfrm>
            <a:off x="311700" y="-13975"/>
            <a:ext cx="85206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1800"/>
              </a:spcAft>
              <a:buNone/>
            </a:pPr>
            <a:r>
              <a:rPr b="0" lang="en" sz="2400">
                <a:solidFill>
                  <a:srgbClr val="3C78D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Give some examples of dimensionality reduction methods</a:t>
            </a:r>
            <a:endParaRPr b="0" sz="2400">
              <a:solidFill>
                <a:srgbClr val="3C78D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4" name="Google Shape;624;p52"/>
          <p:cNvSpPr txBox="1"/>
          <p:nvPr/>
        </p:nvSpPr>
        <p:spPr>
          <a:xfrm>
            <a:off x="1001675" y="3938375"/>
            <a:ext cx="6486600" cy="4353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9668"/>
                </a:solidFill>
              </a:rPr>
              <a:t>UMAP: Uniform Manifold Approximation and Projection</a:t>
            </a:r>
            <a:endParaRPr b="1" sz="1800">
              <a:solidFill>
                <a:srgbClr val="009668"/>
              </a:solidFill>
            </a:endParaRPr>
          </a:p>
        </p:txBody>
      </p:sp>
      <p:sp>
        <p:nvSpPr>
          <p:cNvPr id="625" name="Google Shape;625;p52"/>
          <p:cNvSpPr txBox="1"/>
          <p:nvPr/>
        </p:nvSpPr>
        <p:spPr>
          <a:xfrm>
            <a:off x="1001675" y="944675"/>
            <a:ext cx="4306500" cy="4353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9668"/>
                </a:solidFill>
              </a:rPr>
              <a:t>PCA: Principal Component Analysis </a:t>
            </a:r>
            <a:endParaRPr b="1" sz="1800">
              <a:solidFill>
                <a:srgbClr val="009668"/>
              </a:solidFill>
            </a:endParaRPr>
          </a:p>
        </p:txBody>
      </p:sp>
      <p:sp>
        <p:nvSpPr>
          <p:cNvPr id="626" name="Google Shape;626;p52"/>
          <p:cNvSpPr txBox="1"/>
          <p:nvPr/>
        </p:nvSpPr>
        <p:spPr>
          <a:xfrm>
            <a:off x="1001675" y="2441525"/>
            <a:ext cx="6089400" cy="4353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9668"/>
                </a:solidFill>
              </a:rPr>
              <a:t>t-SNE: t-Distributed Stochastic Neighbor Embedding</a:t>
            </a:r>
            <a:endParaRPr b="1" sz="1800">
              <a:solidFill>
                <a:srgbClr val="009668"/>
              </a:solidFill>
            </a:endParaRPr>
          </a:p>
        </p:txBody>
      </p:sp>
      <p:sp>
        <p:nvSpPr>
          <p:cNvPr id="627" name="Google Shape;627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3"/>
          <p:cNvSpPr txBox="1"/>
          <p:nvPr>
            <p:ph type="title"/>
          </p:nvPr>
        </p:nvSpPr>
        <p:spPr>
          <a:xfrm>
            <a:off x="311700" y="-90175"/>
            <a:ext cx="85206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1800"/>
              </a:spcAft>
              <a:buNone/>
            </a:pPr>
            <a:r>
              <a:rPr b="0" lang="en" sz="2400">
                <a:solidFill>
                  <a:srgbClr val="3C78D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Compare t-SNE to UMAP and </a:t>
            </a:r>
            <a:r>
              <a:rPr b="0" lang="en" sz="2400">
                <a:solidFill>
                  <a:srgbClr val="3C78D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discuss about</a:t>
            </a:r>
            <a:r>
              <a:rPr b="0" lang="en" sz="2400">
                <a:solidFill>
                  <a:srgbClr val="3C78D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lang="en" sz="2400">
                <a:solidFill>
                  <a:srgbClr val="3C78D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interpretation</a:t>
            </a:r>
            <a:r>
              <a:rPr b="0" lang="en" sz="2400">
                <a:solidFill>
                  <a:srgbClr val="3C78D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of </a:t>
            </a:r>
            <a:r>
              <a:rPr b="0" lang="en" sz="2400">
                <a:solidFill>
                  <a:srgbClr val="3C78D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their</a:t>
            </a:r>
            <a:r>
              <a:rPr b="0" lang="en" sz="2400">
                <a:solidFill>
                  <a:srgbClr val="3C78D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results</a:t>
            </a:r>
            <a:endParaRPr b="0" sz="2400">
              <a:solidFill>
                <a:srgbClr val="3C78D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3" name="Google Shape;633;p53"/>
          <p:cNvSpPr txBox="1"/>
          <p:nvPr/>
        </p:nvSpPr>
        <p:spPr>
          <a:xfrm>
            <a:off x="642000" y="1215275"/>
            <a:ext cx="6714900" cy="3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4" name="Google Shape;634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0" name="Google Shape;640;p54"/>
          <p:cNvSpPr txBox="1"/>
          <p:nvPr/>
        </p:nvSpPr>
        <p:spPr>
          <a:xfrm>
            <a:off x="425425" y="130950"/>
            <a:ext cx="8375700" cy="4353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C78D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t-SNE: t-Distributed Stochastic Neighbor Embedding</a:t>
            </a:r>
            <a:endParaRPr b="1" sz="2400">
              <a:solidFill>
                <a:srgbClr val="009668"/>
              </a:solidFill>
            </a:endParaRPr>
          </a:p>
        </p:txBody>
      </p:sp>
      <p:sp>
        <p:nvSpPr>
          <p:cNvPr id="641" name="Google Shape;641;p54"/>
          <p:cNvSpPr/>
          <p:nvPr/>
        </p:nvSpPr>
        <p:spPr>
          <a:xfrm>
            <a:off x="5788850" y="3551250"/>
            <a:ext cx="2644500" cy="11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54"/>
          <p:cNvSpPr/>
          <p:nvPr/>
        </p:nvSpPr>
        <p:spPr>
          <a:xfrm rot="-5400000">
            <a:off x="4584200" y="2379600"/>
            <a:ext cx="2376300" cy="11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4"/>
          <p:cNvSpPr/>
          <p:nvPr/>
        </p:nvSpPr>
        <p:spPr>
          <a:xfrm>
            <a:off x="7812000" y="2369450"/>
            <a:ext cx="119400" cy="1194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4"/>
          <p:cNvSpPr/>
          <p:nvPr/>
        </p:nvSpPr>
        <p:spPr>
          <a:xfrm>
            <a:off x="7964400" y="2445650"/>
            <a:ext cx="119400" cy="1194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4"/>
          <p:cNvSpPr/>
          <p:nvPr/>
        </p:nvSpPr>
        <p:spPr>
          <a:xfrm>
            <a:off x="7735800" y="2521850"/>
            <a:ext cx="119400" cy="1194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54"/>
          <p:cNvSpPr/>
          <p:nvPr/>
        </p:nvSpPr>
        <p:spPr>
          <a:xfrm>
            <a:off x="7735800" y="2750450"/>
            <a:ext cx="119400" cy="1194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54"/>
          <p:cNvSpPr/>
          <p:nvPr/>
        </p:nvSpPr>
        <p:spPr>
          <a:xfrm>
            <a:off x="7888200" y="2674250"/>
            <a:ext cx="119400" cy="1194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54"/>
          <p:cNvSpPr/>
          <p:nvPr/>
        </p:nvSpPr>
        <p:spPr>
          <a:xfrm>
            <a:off x="7583400" y="2598050"/>
            <a:ext cx="119400" cy="1194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54"/>
          <p:cNvSpPr/>
          <p:nvPr/>
        </p:nvSpPr>
        <p:spPr>
          <a:xfrm>
            <a:off x="7583400" y="2369450"/>
            <a:ext cx="119400" cy="1194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54"/>
          <p:cNvSpPr/>
          <p:nvPr/>
        </p:nvSpPr>
        <p:spPr>
          <a:xfrm>
            <a:off x="6516600" y="2750450"/>
            <a:ext cx="119400" cy="119400"/>
          </a:xfrm>
          <a:prstGeom prst="flowChartConnector">
            <a:avLst/>
          </a:prstGeom>
          <a:solidFill>
            <a:srgbClr val="0000FF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54"/>
          <p:cNvSpPr/>
          <p:nvPr/>
        </p:nvSpPr>
        <p:spPr>
          <a:xfrm>
            <a:off x="6440400" y="2521850"/>
            <a:ext cx="119400" cy="119400"/>
          </a:xfrm>
          <a:prstGeom prst="flowChartConnector">
            <a:avLst/>
          </a:prstGeom>
          <a:solidFill>
            <a:srgbClr val="0000FF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54"/>
          <p:cNvSpPr/>
          <p:nvPr/>
        </p:nvSpPr>
        <p:spPr>
          <a:xfrm>
            <a:off x="6288000" y="2674250"/>
            <a:ext cx="119400" cy="119400"/>
          </a:xfrm>
          <a:prstGeom prst="flowChartConnector">
            <a:avLst/>
          </a:prstGeom>
          <a:solidFill>
            <a:srgbClr val="0000FF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54"/>
          <p:cNvSpPr/>
          <p:nvPr/>
        </p:nvSpPr>
        <p:spPr>
          <a:xfrm>
            <a:off x="6288000" y="2445650"/>
            <a:ext cx="119400" cy="119400"/>
          </a:xfrm>
          <a:prstGeom prst="flowChartConnector">
            <a:avLst/>
          </a:prstGeom>
          <a:solidFill>
            <a:srgbClr val="0000FF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54"/>
          <p:cNvSpPr/>
          <p:nvPr/>
        </p:nvSpPr>
        <p:spPr>
          <a:xfrm>
            <a:off x="6592800" y="2598050"/>
            <a:ext cx="119400" cy="119400"/>
          </a:xfrm>
          <a:prstGeom prst="flowChartConnector">
            <a:avLst/>
          </a:prstGeom>
          <a:solidFill>
            <a:srgbClr val="0000FF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54"/>
          <p:cNvSpPr/>
          <p:nvPr/>
        </p:nvSpPr>
        <p:spPr>
          <a:xfrm>
            <a:off x="6516600" y="2369450"/>
            <a:ext cx="119400" cy="119400"/>
          </a:xfrm>
          <a:prstGeom prst="flowChartConnector">
            <a:avLst/>
          </a:prstGeom>
          <a:solidFill>
            <a:srgbClr val="0000FF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54"/>
          <p:cNvSpPr/>
          <p:nvPr/>
        </p:nvSpPr>
        <p:spPr>
          <a:xfrm>
            <a:off x="6355950" y="2869850"/>
            <a:ext cx="119400" cy="119400"/>
          </a:xfrm>
          <a:prstGeom prst="flowChartConnector">
            <a:avLst/>
          </a:prstGeom>
          <a:solidFill>
            <a:srgbClr val="0000FF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54"/>
          <p:cNvSpPr/>
          <p:nvPr/>
        </p:nvSpPr>
        <p:spPr>
          <a:xfrm>
            <a:off x="6127350" y="2565050"/>
            <a:ext cx="119400" cy="119400"/>
          </a:xfrm>
          <a:prstGeom prst="flowChartConnector">
            <a:avLst/>
          </a:prstGeom>
          <a:solidFill>
            <a:srgbClr val="0000FF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54"/>
          <p:cNvSpPr txBox="1"/>
          <p:nvPr/>
        </p:nvSpPr>
        <p:spPr>
          <a:xfrm>
            <a:off x="6366975" y="3594450"/>
            <a:ext cx="16329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Dimension 1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9" name="Google Shape;659;p54"/>
          <p:cNvSpPr txBox="1"/>
          <p:nvPr/>
        </p:nvSpPr>
        <p:spPr>
          <a:xfrm rot="-5400000">
            <a:off x="4683200" y="2368550"/>
            <a:ext cx="16329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Dimension 2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0" name="Google Shape;660;p54"/>
          <p:cNvSpPr/>
          <p:nvPr/>
        </p:nvSpPr>
        <p:spPr>
          <a:xfrm>
            <a:off x="7583400" y="2826650"/>
            <a:ext cx="119400" cy="1194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4"/>
          <p:cNvSpPr/>
          <p:nvPr/>
        </p:nvSpPr>
        <p:spPr>
          <a:xfrm>
            <a:off x="3177450" y="2220225"/>
            <a:ext cx="2019000" cy="53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3A77D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54"/>
          <p:cNvSpPr txBox="1"/>
          <p:nvPr/>
        </p:nvSpPr>
        <p:spPr>
          <a:xfrm>
            <a:off x="3065275" y="1465750"/>
            <a:ext cx="1969200" cy="9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Mapping that preserves local structure of data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3" name="Google Shape;663;p54"/>
          <p:cNvSpPr/>
          <p:nvPr/>
        </p:nvSpPr>
        <p:spPr>
          <a:xfrm>
            <a:off x="2107850" y="2347850"/>
            <a:ext cx="119400" cy="1194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54"/>
          <p:cNvSpPr/>
          <p:nvPr/>
        </p:nvSpPr>
        <p:spPr>
          <a:xfrm>
            <a:off x="2260250" y="2424050"/>
            <a:ext cx="119400" cy="1194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54"/>
          <p:cNvSpPr/>
          <p:nvPr/>
        </p:nvSpPr>
        <p:spPr>
          <a:xfrm>
            <a:off x="2031650" y="2500250"/>
            <a:ext cx="119400" cy="1194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54"/>
          <p:cNvSpPr/>
          <p:nvPr/>
        </p:nvSpPr>
        <p:spPr>
          <a:xfrm>
            <a:off x="2031650" y="2728850"/>
            <a:ext cx="119400" cy="1194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54"/>
          <p:cNvSpPr/>
          <p:nvPr/>
        </p:nvSpPr>
        <p:spPr>
          <a:xfrm>
            <a:off x="2184050" y="2652650"/>
            <a:ext cx="119400" cy="1194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54"/>
          <p:cNvSpPr/>
          <p:nvPr/>
        </p:nvSpPr>
        <p:spPr>
          <a:xfrm>
            <a:off x="1879250" y="2576450"/>
            <a:ext cx="119400" cy="1194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54"/>
          <p:cNvSpPr/>
          <p:nvPr/>
        </p:nvSpPr>
        <p:spPr>
          <a:xfrm>
            <a:off x="1879250" y="2347850"/>
            <a:ext cx="119400" cy="1194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54"/>
          <p:cNvSpPr/>
          <p:nvPr/>
        </p:nvSpPr>
        <p:spPr>
          <a:xfrm>
            <a:off x="964850" y="2728850"/>
            <a:ext cx="119400" cy="119400"/>
          </a:xfrm>
          <a:prstGeom prst="flowChartConnector">
            <a:avLst/>
          </a:prstGeom>
          <a:solidFill>
            <a:srgbClr val="0000FF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54"/>
          <p:cNvSpPr/>
          <p:nvPr/>
        </p:nvSpPr>
        <p:spPr>
          <a:xfrm>
            <a:off x="888650" y="2500250"/>
            <a:ext cx="119400" cy="119400"/>
          </a:xfrm>
          <a:prstGeom prst="flowChartConnector">
            <a:avLst/>
          </a:prstGeom>
          <a:solidFill>
            <a:srgbClr val="0000FF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54"/>
          <p:cNvSpPr/>
          <p:nvPr/>
        </p:nvSpPr>
        <p:spPr>
          <a:xfrm>
            <a:off x="736250" y="2652650"/>
            <a:ext cx="119400" cy="119400"/>
          </a:xfrm>
          <a:prstGeom prst="flowChartConnector">
            <a:avLst/>
          </a:prstGeom>
          <a:solidFill>
            <a:srgbClr val="0000FF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54"/>
          <p:cNvSpPr/>
          <p:nvPr/>
        </p:nvSpPr>
        <p:spPr>
          <a:xfrm>
            <a:off x="736250" y="2424050"/>
            <a:ext cx="119400" cy="119400"/>
          </a:xfrm>
          <a:prstGeom prst="flowChartConnector">
            <a:avLst/>
          </a:prstGeom>
          <a:solidFill>
            <a:srgbClr val="0000FF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54"/>
          <p:cNvSpPr/>
          <p:nvPr/>
        </p:nvSpPr>
        <p:spPr>
          <a:xfrm>
            <a:off x="1041050" y="2576450"/>
            <a:ext cx="119400" cy="119400"/>
          </a:xfrm>
          <a:prstGeom prst="flowChartConnector">
            <a:avLst/>
          </a:prstGeom>
          <a:solidFill>
            <a:srgbClr val="0000FF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54"/>
          <p:cNvSpPr/>
          <p:nvPr/>
        </p:nvSpPr>
        <p:spPr>
          <a:xfrm>
            <a:off x="964850" y="2347850"/>
            <a:ext cx="119400" cy="119400"/>
          </a:xfrm>
          <a:prstGeom prst="flowChartConnector">
            <a:avLst/>
          </a:prstGeom>
          <a:solidFill>
            <a:srgbClr val="0000FF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54"/>
          <p:cNvSpPr/>
          <p:nvPr/>
        </p:nvSpPr>
        <p:spPr>
          <a:xfrm>
            <a:off x="804200" y="2848250"/>
            <a:ext cx="119400" cy="119400"/>
          </a:xfrm>
          <a:prstGeom prst="flowChartConnector">
            <a:avLst/>
          </a:prstGeom>
          <a:solidFill>
            <a:srgbClr val="0000FF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54"/>
          <p:cNvSpPr/>
          <p:nvPr/>
        </p:nvSpPr>
        <p:spPr>
          <a:xfrm>
            <a:off x="575600" y="2543450"/>
            <a:ext cx="119400" cy="119400"/>
          </a:xfrm>
          <a:prstGeom prst="flowChartConnector">
            <a:avLst/>
          </a:prstGeom>
          <a:solidFill>
            <a:srgbClr val="0000FF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54"/>
          <p:cNvSpPr/>
          <p:nvPr/>
        </p:nvSpPr>
        <p:spPr>
          <a:xfrm>
            <a:off x="1879250" y="2805050"/>
            <a:ext cx="119400" cy="1194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54"/>
          <p:cNvSpPr txBox="1"/>
          <p:nvPr/>
        </p:nvSpPr>
        <p:spPr>
          <a:xfrm>
            <a:off x="651800" y="656800"/>
            <a:ext cx="18231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P-dimensional space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0" name="Google Shape;680;p54"/>
          <p:cNvSpPr txBox="1"/>
          <p:nvPr/>
        </p:nvSpPr>
        <p:spPr>
          <a:xfrm>
            <a:off x="6199550" y="755950"/>
            <a:ext cx="1823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2D space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1" name="Google Shape;681;p54"/>
          <p:cNvSpPr txBox="1"/>
          <p:nvPr/>
        </p:nvSpPr>
        <p:spPr>
          <a:xfrm>
            <a:off x="1232100" y="4232650"/>
            <a:ext cx="65037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The embedding does not preserve global structure of data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2" name="Google Shape;682;p54"/>
          <p:cNvSpPr/>
          <p:nvPr/>
        </p:nvSpPr>
        <p:spPr>
          <a:xfrm>
            <a:off x="425425" y="3627450"/>
            <a:ext cx="2644500" cy="11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54"/>
          <p:cNvSpPr/>
          <p:nvPr/>
        </p:nvSpPr>
        <p:spPr>
          <a:xfrm rot="-904808">
            <a:off x="387606" y="3167327"/>
            <a:ext cx="2739749" cy="12145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54"/>
          <p:cNvSpPr/>
          <p:nvPr/>
        </p:nvSpPr>
        <p:spPr>
          <a:xfrm rot="-2702928">
            <a:off x="6568" y="2481560"/>
            <a:ext cx="2739686" cy="1213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54"/>
          <p:cNvSpPr/>
          <p:nvPr/>
        </p:nvSpPr>
        <p:spPr>
          <a:xfrm rot="-5401129">
            <a:off x="-1060156" y="2100471"/>
            <a:ext cx="2739600" cy="121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54"/>
          <p:cNvSpPr txBox="1"/>
          <p:nvPr/>
        </p:nvSpPr>
        <p:spPr>
          <a:xfrm>
            <a:off x="5698275" y="1404400"/>
            <a:ext cx="2970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Neighbors remain neighbors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7" name="Google Shape;687;p54"/>
          <p:cNvSpPr/>
          <p:nvPr/>
        </p:nvSpPr>
        <p:spPr>
          <a:xfrm>
            <a:off x="6736488" y="2750450"/>
            <a:ext cx="746400" cy="3078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B3A77D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54"/>
          <p:cNvSpPr txBox="1"/>
          <p:nvPr/>
        </p:nvSpPr>
        <p:spPr>
          <a:xfrm>
            <a:off x="5698275" y="2956600"/>
            <a:ext cx="2970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No meaning in large distances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5"/>
          <p:cNvSpPr txBox="1"/>
          <p:nvPr>
            <p:ph type="title"/>
          </p:nvPr>
        </p:nvSpPr>
        <p:spPr>
          <a:xfrm>
            <a:off x="311700" y="-90175"/>
            <a:ext cx="85206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1800"/>
              </a:spcAft>
              <a:buNone/>
            </a:pPr>
            <a:r>
              <a:rPr b="0" lang="en" sz="2400">
                <a:solidFill>
                  <a:srgbClr val="3C78D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Compare t-SNE to UMAP and discuss about interpretation of their results</a:t>
            </a:r>
            <a:endParaRPr b="0" sz="2400">
              <a:solidFill>
                <a:srgbClr val="3C78D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4" name="Google Shape;694;p55"/>
          <p:cNvSpPr txBox="1"/>
          <p:nvPr/>
        </p:nvSpPr>
        <p:spPr>
          <a:xfrm>
            <a:off x="642000" y="1215275"/>
            <a:ext cx="6714900" cy="3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5" name="Google Shape;695;p55"/>
          <p:cNvSpPr txBox="1"/>
          <p:nvPr/>
        </p:nvSpPr>
        <p:spPr>
          <a:xfrm>
            <a:off x="365150" y="1384525"/>
            <a:ext cx="8246400" cy="3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We can discuss about densities of groups in UMAP not in t-SNE</a:t>
            </a:r>
            <a:endParaRPr sz="2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We can talk about large distances in UMAP not in t-SNE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696" name="Google Shape;696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6"/>
          <p:cNvSpPr txBox="1"/>
          <p:nvPr>
            <p:ph type="title"/>
          </p:nvPr>
        </p:nvSpPr>
        <p:spPr>
          <a:xfrm>
            <a:off x="311700" y="-90175"/>
            <a:ext cx="85206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1800"/>
              </a:spcAft>
              <a:buNone/>
            </a:pPr>
            <a:r>
              <a:rPr b="0" lang="en" sz="2400">
                <a:solidFill>
                  <a:srgbClr val="3C78D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Compare t-SNE to UMAP and discuss about interpretation of their results</a:t>
            </a:r>
            <a:endParaRPr b="0" sz="2400">
              <a:solidFill>
                <a:srgbClr val="3C78D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2" name="Google Shape;702;p56"/>
          <p:cNvSpPr txBox="1"/>
          <p:nvPr/>
        </p:nvSpPr>
        <p:spPr>
          <a:xfrm>
            <a:off x="642000" y="1215275"/>
            <a:ext cx="6714900" cy="3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3" name="Google Shape;703;p56"/>
          <p:cNvSpPr txBox="1"/>
          <p:nvPr/>
        </p:nvSpPr>
        <p:spPr>
          <a:xfrm>
            <a:off x="365150" y="1384525"/>
            <a:ext cx="8246400" cy="3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We can discuss about densities of groups in UMAP not in t-SNE</a:t>
            </a:r>
            <a:endParaRPr sz="2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We can talk about large distances in UMAP not in t-SNE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704" name="Google Shape;704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0" name="Google Shape;71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9825" y="4095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-90175"/>
            <a:ext cx="85206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1800"/>
              </a:spcAft>
              <a:buNone/>
            </a:pPr>
            <a:r>
              <a:rPr b="0" lang="en" sz="2400">
                <a:solidFill>
                  <a:srgbClr val="3C78D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Let’s be smart in visualization</a:t>
            </a:r>
            <a:endParaRPr b="0" sz="2400">
              <a:solidFill>
                <a:srgbClr val="3C78D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365150" y="927325"/>
            <a:ext cx="82464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Do not make it confusing</a:t>
            </a:r>
            <a:endParaRPr sz="2100"/>
          </a:p>
        </p:txBody>
      </p:sp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11700" y="-90175"/>
            <a:ext cx="85206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1800"/>
              </a:spcAft>
              <a:buNone/>
            </a:pPr>
            <a:r>
              <a:rPr b="0" lang="en" sz="2400">
                <a:solidFill>
                  <a:srgbClr val="3C78D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Let’s be smart in visualization</a:t>
            </a:r>
            <a:endParaRPr b="0" sz="2400">
              <a:solidFill>
                <a:srgbClr val="3C78D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365150" y="927325"/>
            <a:ext cx="82464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Do not make it confusing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We could use 100 data points with messy distribution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You agree that these 9 data points are better</a:t>
            </a:r>
            <a:endParaRPr sz="2100"/>
          </a:p>
        </p:txBody>
      </p:sp>
      <p:sp>
        <p:nvSpPr>
          <p:cNvPr id="106" name="Google Shape;106;p18"/>
          <p:cNvSpPr/>
          <p:nvPr/>
        </p:nvSpPr>
        <p:spPr>
          <a:xfrm>
            <a:off x="4114250" y="2371294"/>
            <a:ext cx="288600" cy="2652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/>
          <p:nvPr/>
        </p:nvSpPr>
        <p:spPr>
          <a:xfrm>
            <a:off x="4690573" y="2371294"/>
            <a:ext cx="288600" cy="2652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8"/>
          <p:cNvSpPr/>
          <p:nvPr/>
        </p:nvSpPr>
        <p:spPr>
          <a:xfrm>
            <a:off x="4460044" y="2882515"/>
            <a:ext cx="288600" cy="2652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/>
          <p:nvPr/>
        </p:nvSpPr>
        <p:spPr>
          <a:xfrm>
            <a:off x="5266896" y="3904957"/>
            <a:ext cx="288600" cy="2652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/>
          <p:nvPr/>
        </p:nvSpPr>
        <p:spPr>
          <a:xfrm>
            <a:off x="5727954" y="4416179"/>
            <a:ext cx="288600" cy="2652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/>
          <p:nvPr/>
        </p:nvSpPr>
        <p:spPr>
          <a:xfrm>
            <a:off x="5036366" y="4416179"/>
            <a:ext cx="288600" cy="2652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/>
          <p:nvPr/>
        </p:nvSpPr>
        <p:spPr>
          <a:xfrm>
            <a:off x="6189012" y="2984760"/>
            <a:ext cx="288600" cy="2652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/>
          <p:nvPr/>
        </p:nvSpPr>
        <p:spPr>
          <a:xfrm>
            <a:off x="6419541" y="2269050"/>
            <a:ext cx="288600" cy="2652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6765335" y="2780271"/>
            <a:ext cx="288600" cy="2652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/>
          <p:nvPr/>
        </p:nvSpPr>
        <p:spPr>
          <a:xfrm>
            <a:off x="4299853" y="2484407"/>
            <a:ext cx="448800" cy="398100"/>
          </a:xfrm>
          <a:prstGeom prst="mathPlus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"/>
          <p:cNvSpPr/>
          <p:nvPr/>
        </p:nvSpPr>
        <p:spPr>
          <a:xfrm>
            <a:off x="6259351" y="2586651"/>
            <a:ext cx="448800" cy="398100"/>
          </a:xfrm>
          <a:prstGeom prst="mathPlus">
            <a:avLst>
              <a:gd fmla="val 23520" name="adj1"/>
            </a:avLst>
          </a:prstGeom>
          <a:solidFill>
            <a:srgbClr val="FF9900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5266896" y="4213367"/>
            <a:ext cx="448800" cy="398100"/>
          </a:xfrm>
          <a:prstGeom prst="mathPlus">
            <a:avLst>
              <a:gd fmla="val 23520" name="adj1"/>
            </a:avLst>
          </a:prstGeom>
          <a:solidFill>
            <a:srgbClr val="4A86E8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311700" y="-90175"/>
            <a:ext cx="85206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1800"/>
              </a:spcAft>
              <a:buNone/>
            </a:pPr>
            <a:r>
              <a:rPr b="0" lang="en" sz="2400">
                <a:solidFill>
                  <a:srgbClr val="3C78D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Let’s be smart in visualization</a:t>
            </a:r>
            <a:endParaRPr b="0" sz="2400">
              <a:solidFill>
                <a:srgbClr val="3C78D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365150" y="927325"/>
            <a:ext cx="8246400" cy="18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Do not make it confusing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Help the readers (of reports) or audience focus on the important parts (attention)</a:t>
            </a:r>
            <a:endParaRPr sz="2100"/>
          </a:p>
        </p:txBody>
      </p:sp>
      <p:sp>
        <p:nvSpPr>
          <p:cNvPr id="125" name="Google Shape;12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311700" y="-90175"/>
            <a:ext cx="85206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1800"/>
              </a:spcAft>
              <a:buNone/>
            </a:pPr>
            <a:r>
              <a:rPr b="0" lang="en" sz="2400">
                <a:solidFill>
                  <a:srgbClr val="3C78D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Let’s be smart in visualization</a:t>
            </a:r>
            <a:endParaRPr b="0" sz="2400">
              <a:solidFill>
                <a:srgbClr val="3C78D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365150" y="927325"/>
            <a:ext cx="8246400" cy="20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Do not make it confusing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Help the readers (of reports) or audience focus on the important parts (attention)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I could just write or say data points </a:t>
            </a:r>
            <a:r>
              <a:rPr b="1" lang="en" sz="2100"/>
              <a:t>a</a:t>
            </a:r>
            <a:r>
              <a:rPr lang="en" sz="2100"/>
              <a:t> and </a:t>
            </a:r>
            <a:r>
              <a:rPr b="1" lang="en" sz="2100"/>
              <a:t>e</a:t>
            </a:r>
            <a:endParaRPr b="1"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You agree that using another color (red) was better </a:t>
            </a:r>
            <a:endParaRPr sz="2100"/>
          </a:p>
        </p:txBody>
      </p:sp>
      <p:sp>
        <p:nvSpPr>
          <p:cNvPr id="132" name="Google Shape;132;p20"/>
          <p:cNvSpPr/>
          <p:nvPr/>
        </p:nvSpPr>
        <p:spPr>
          <a:xfrm>
            <a:off x="4949150" y="3389775"/>
            <a:ext cx="395700" cy="3936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133" name="Google Shape;133;p20"/>
          <p:cNvSpPr/>
          <p:nvPr/>
        </p:nvSpPr>
        <p:spPr>
          <a:xfrm>
            <a:off x="6736725" y="3389775"/>
            <a:ext cx="395700" cy="393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sp>
        <p:nvSpPr>
          <p:cNvPr id="134" name="Google Shape;134;p20"/>
          <p:cNvSpPr/>
          <p:nvPr/>
        </p:nvSpPr>
        <p:spPr>
          <a:xfrm>
            <a:off x="5177750" y="4304175"/>
            <a:ext cx="395700" cy="393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  <p:sp>
        <p:nvSpPr>
          <p:cNvPr id="135" name="Google Shape;135;p20"/>
          <p:cNvSpPr/>
          <p:nvPr/>
        </p:nvSpPr>
        <p:spPr>
          <a:xfrm>
            <a:off x="6244550" y="4075575"/>
            <a:ext cx="395700" cy="393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  <p:sp>
        <p:nvSpPr>
          <p:cNvPr id="136" name="Google Shape;136;p20"/>
          <p:cNvSpPr/>
          <p:nvPr/>
        </p:nvSpPr>
        <p:spPr>
          <a:xfrm>
            <a:off x="4672750" y="3910575"/>
            <a:ext cx="395700" cy="3936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endParaRPr/>
          </a:p>
        </p:txBody>
      </p:sp>
      <p:sp>
        <p:nvSpPr>
          <p:cNvPr id="137" name="Google Shape;13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311700" y="-90175"/>
            <a:ext cx="85206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1800"/>
              </a:spcAft>
              <a:buNone/>
            </a:pPr>
            <a:r>
              <a:rPr b="0" lang="en" sz="2400">
                <a:solidFill>
                  <a:srgbClr val="3C78D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Exaggerate if it is not real data</a:t>
            </a:r>
            <a:endParaRPr b="0" sz="2400">
              <a:solidFill>
                <a:srgbClr val="3C78D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21"/>
          <p:cNvSpPr/>
          <p:nvPr/>
        </p:nvSpPr>
        <p:spPr>
          <a:xfrm rot="3598776">
            <a:off x="1250048" y="3117958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1"/>
          <p:cNvSpPr/>
          <p:nvPr/>
        </p:nvSpPr>
        <p:spPr>
          <a:xfrm rot="3598776">
            <a:off x="1214679" y="3392128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1"/>
          <p:cNvSpPr/>
          <p:nvPr/>
        </p:nvSpPr>
        <p:spPr>
          <a:xfrm rot="3598776">
            <a:off x="1422581" y="3260732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1"/>
          <p:cNvSpPr/>
          <p:nvPr/>
        </p:nvSpPr>
        <p:spPr>
          <a:xfrm rot="3598776">
            <a:off x="1374557" y="3486014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1"/>
          <p:cNvSpPr/>
          <p:nvPr/>
        </p:nvSpPr>
        <p:spPr>
          <a:xfrm rot="3598776">
            <a:off x="1021751" y="3582273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1"/>
          <p:cNvSpPr/>
          <p:nvPr/>
        </p:nvSpPr>
        <p:spPr>
          <a:xfrm rot="3598776">
            <a:off x="1064125" y="3200467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1"/>
          <p:cNvSpPr/>
          <p:nvPr/>
        </p:nvSpPr>
        <p:spPr>
          <a:xfrm rot="3598776">
            <a:off x="948676" y="3392124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1"/>
          <p:cNvSpPr/>
          <p:nvPr/>
        </p:nvSpPr>
        <p:spPr>
          <a:xfrm rot="3598776">
            <a:off x="1488838" y="2716933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1"/>
          <p:cNvSpPr/>
          <p:nvPr/>
        </p:nvSpPr>
        <p:spPr>
          <a:xfrm rot="3598776">
            <a:off x="1602856" y="3437705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1"/>
          <p:cNvSpPr/>
          <p:nvPr/>
        </p:nvSpPr>
        <p:spPr>
          <a:xfrm rot="3598776">
            <a:off x="1214684" y="3666305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1"/>
          <p:cNvSpPr/>
          <p:nvPr/>
        </p:nvSpPr>
        <p:spPr>
          <a:xfrm rot="3598776">
            <a:off x="1610629" y="3200460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1"/>
          <p:cNvSpPr/>
          <p:nvPr/>
        </p:nvSpPr>
        <p:spPr>
          <a:xfrm rot="3598776">
            <a:off x="1422582" y="3674912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1"/>
          <p:cNvSpPr/>
          <p:nvPr/>
        </p:nvSpPr>
        <p:spPr>
          <a:xfrm rot="3598776">
            <a:off x="1775382" y="3857862"/>
            <a:ext cx="162500" cy="169606"/>
          </a:xfrm>
          <a:prstGeom prst="flowChartConnector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1"/>
          <p:cNvSpPr txBox="1"/>
          <p:nvPr/>
        </p:nvSpPr>
        <p:spPr>
          <a:xfrm>
            <a:off x="1026500" y="1889125"/>
            <a:ext cx="11694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Outlier</a:t>
            </a:r>
            <a:endParaRPr sz="2200"/>
          </a:p>
        </p:txBody>
      </p:sp>
      <p:sp>
        <p:nvSpPr>
          <p:cNvPr id="157" name="Google Shape;157;p21"/>
          <p:cNvSpPr txBox="1"/>
          <p:nvPr/>
        </p:nvSpPr>
        <p:spPr>
          <a:xfrm>
            <a:off x="2666400" y="826125"/>
            <a:ext cx="36708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Which one is better?</a:t>
            </a:r>
            <a:endParaRPr sz="2400"/>
          </a:p>
        </p:txBody>
      </p:sp>
      <p:sp>
        <p:nvSpPr>
          <p:cNvPr id="158" name="Google Shape;15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